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4117" r:id="rId1"/>
  </p:sldMasterIdLst>
  <p:notesMasterIdLst>
    <p:notesMasterId r:id="rId39"/>
  </p:notesMasterIdLst>
  <p:handoutMasterIdLst>
    <p:handoutMasterId r:id="rId40"/>
  </p:handoutMasterIdLst>
  <p:sldIdLst>
    <p:sldId id="256" r:id="rId2"/>
    <p:sldId id="257" r:id="rId3"/>
    <p:sldId id="258" r:id="rId4"/>
    <p:sldId id="305" r:id="rId5"/>
    <p:sldId id="306" r:id="rId6"/>
    <p:sldId id="338" r:id="rId7"/>
    <p:sldId id="340" r:id="rId8"/>
    <p:sldId id="341" r:id="rId9"/>
    <p:sldId id="323" r:id="rId10"/>
    <p:sldId id="356" r:id="rId11"/>
    <p:sldId id="357" r:id="rId12"/>
    <p:sldId id="367" r:id="rId13"/>
    <p:sldId id="361" r:id="rId14"/>
    <p:sldId id="362" r:id="rId15"/>
    <p:sldId id="363" r:id="rId16"/>
    <p:sldId id="345" r:id="rId17"/>
    <p:sldId id="346" r:id="rId18"/>
    <p:sldId id="374" r:id="rId19"/>
    <p:sldId id="375" r:id="rId20"/>
    <p:sldId id="376" r:id="rId21"/>
    <p:sldId id="389" r:id="rId22"/>
    <p:sldId id="387" r:id="rId23"/>
    <p:sldId id="352" r:id="rId24"/>
    <p:sldId id="353" r:id="rId25"/>
    <p:sldId id="383" r:id="rId26"/>
    <p:sldId id="319" r:id="rId27"/>
    <p:sldId id="381" r:id="rId28"/>
    <p:sldId id="296" r:id="rId29"/>
    <p:sldId id="396" r:id="rId30"/>
    <p:sldId id="397" r:id="rId31"/>
    <p:sldId id="398" r:id="rId32"/>
    <p:sldId id="405" r:id="rId33"/>
    <p:sldId id="404" r:id="rId34"/>
    <p:sldId id="403" r:id="rId35"/>
    <p:sldId id="402" r:id="rId36"/>
    <p:sldId id="401" r:id="rId37"/>
    <p:sldId id="400" r:id="rId38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7">
          <p15:clr>
            <a:srgbClr val="A4A3A4"/>
          </p15:clr>
        </p15:guide>
        <p15:guide id="2" pos="287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4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50" autoAdjust="0"/>
    <p:restoredTop sz="94660"/>
  </p:normalViewPr>
  <p:slideViewPr>
    <p:cSldViewPr>
      <p:cViewPr varScale="1">
        <p:scale>
          <a:sx n="143" d="100"/>
          <a:sy n="143" d="100"/>
        </p:scale>
        <p:origin x="750" y="114"/>
      </p:cViewPr>
      <p:guideLst>
        <p:guide orient="horz" pos="1617"/>
        <p:guide pos="287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83" d="100"/>
          <a:sy n="83" d="100"/>
        </p:scale>
        <p:origin x="-3192" y="-72"/>
      </p:cViewPr>
      <p:guideLst>
        <p:guide orient="horz" pos="2880"/>
        <p:guide pos="214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35E1E857-FA80-42FD-B162-41B2A2E1E1C0}" type="datetime1">
              <a:rPr lang="ko-KR" altLang="en-US"/>
              <a:pPr lvl="0">
                <a:defRPr/>
              </a:pPr>
              <a:t>2025-03-14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C645F6BE-D3C4-49DD-B713-542D433C8B00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9A03F161-EA16-4540-AD6C-54BDB9687A6A}" type="datetime1">
              <a:rPr lang="ko-KR" altLang="en-US"/>
              <a:pPr lvl="0">
                <a:defRPr/>
              </a:pPr>
              <a:t>2025-03-14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en-US" altLang="ko-KR"/>
              <a:t>Click to edit Master text styles</a:t>
            </a:r>
          </a:p>
          <a:p>
            <a:pPr lvl="1">
              <a:defRPr/>
            </a:pPr>
            <a:r>
              <a:rPr lang="en-US" altLang="ko-KR"/>
              <a:t>Second level</a:t>
            </a:r>
          </a:p>
          <a:p>
            <a:pPr lvl="2">
              <a:defRPr/>
            </a:pPr>
            <a:r>
              <a:rPr lang="en-US" altLang="ko-KR"/>
              <a:t>Third level</a:t>
            </a:r>
          </a:p>
          <a:p>
            <a:pPr lvl="3">
              <a:defRPr/>
            </a:pPr>
            <a:r>
              <a:rPr lang="en-US" altLang="ko-KR"/>
              <a:t>Fourth level</a:t>
            </a:r>
          </a:p>
          <a:p>
            <a:pPr lvl="4">
              <a:defRPr/>
            </a:pPr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2BAAE9C2-5881-4A10-94B1-2302DB8795F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여기에 슬라이드 노트의 내용을 입력하십시오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2BAAE9C2-5881-4A10-94B1-2302DB8795F8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여기에 슬라이드 노트의 내용을 입력하십시오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2BAAE9C2-5881-4A10-94B1-2302DB8795F8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211312" y="2091690"/>
            <a:ext cx="932688" cy="754380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8" name="Rectangle 7"/>
          <p:cNvSpPr/>
          <p:nvPr/>
        </p:nvSpPr>
        <p:spPr bwMode="gray">
          <a:xfrm>
            <a:off x="0" y="1597914"/>
            <a:ext cx="8458200" cy="685800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9" name="Rectangle 8"/>
          <p:cNvSpPr/>
          <p:nvPr/>
        </p:nvSpPr>
        <p:spPr bwMode="gray">
          <a:xfrm>
            <a:off x="2496312" y="0"/>
            <a:ext cx="1709928" cy="1769364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10" name="Rectangle 9"/>
          <p:cNvSpPr/>
          <p:nvPr/>
        </p:nvSpPr>
        <p:spPr bwMode="gray">
          <a:xfrm>
            <a:off x="0" y="0"/>
            <a:ext cx="2788920" cy="1769364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0624" y="2338578"/>
            <a:ext cx="7781544" cy="1102519"/>
          </a:xfrm>
        </p:spPr>
        <p:txBody>
          <a:bodyPr vert="horz" lIns="91440" tIns="45720" rIns="91440" bIns="45720" anchor="t">
            <a:normAutofit/>
          </a:bodyPr>
          <a:lstStyle>
            <a:lvl1pPr algn="r" defTabSz="685800" rtl="0" eaLnBrk="1" latinLnBrk="0" hangingPunct="1">
              <a:spcBef>
                <a:spcPct val="0"/>
              </a:spcBef>
              <a:buNone/>
              <a:defRPr lang="en-US" sz="36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769364"/>
            <a:ext cx="8211312" cy="514350"/>
          </a:xfrm>
        </p:spPr>
        <p:txBody>
          <a:bodyPr vert="horz" lIns="91440" tIns="45720" rIns="91440" bIns="45720" anchor="b">
            <a:normAutofit/>
          </a:bodyPr>
          <a:lstStyle>
            <a:lvl1pPr marL="0" indent="0" algn="r" defTabSz="6858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/>
              <a:buNone/>
              <a:defRPr lang="en-US" sz="15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클릭하여 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1A3D5110-9FE0-496F-B26A-071D02F2DE37}" type="datetime1">
              <a:rPr lang="en-US" altLang="ko-KR"/>
              <a:pPr lvl="0">
                <a:defRPr/>
              </a:pPr>
              <a:t>3/14/2025</a:t>
            </a:fld>
            <a:endParaRPr 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7EB792EC-8174-4020-A3B7-CC1E92DAEF84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1A3D5110-9FE0-496F-B26A-071D02F2DE37}" type="datetime1">
              <a:rPr lang="en-US" altLang="ko-KR"/>
              <a:pPr lvl="0">
                <a:defRPr/>
              </a:pPr>
              <a:t>3/14/2025</a:t>
            </a:fld>
            <a:endParaRPr 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7EB792EC-8174-4020-A3B7-CC1E92DAEF84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11296" y="2283714"/>
            <a:ext cx="4690872" cy="555498"/>
          </a:xfrm>
        </p:spPr>
        <p:txBody>
          <a:bodyPr vert="horz" lIns="91440" tIns="45720" rIns="91440" bIns="45720" anchor="ctr">
            <a:normAutofit/>
          </a:bodyPr>
          <a:lstStyle>
            <a:lvl1pPr marL="0" indent="0">
              <a:buNone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r" defTabSz="6858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/>
              <a:buNone/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1A3D5110-9FE0-496F-B26A-071D02F2DE37}" type="datetime1">
              <a:rPr lang="en-US" altLang="ko-KR"/>
              <a:pPr lvl="0">
                <a:defRPr/>
              </a:pPr>
              <a:t>3/14/2025</a:t>
            </a:fld>
            <a:endParaRPr 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7EB792EC-8174-4020-A3B7-CC1E92DAEF84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 bwMode="gray">
          <a:xfrm>
            <a:off x="8211312" y="2091690"/>
            <a:ext cx="932688" cy="754380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8" name="Rectangle 7"/>
          <p:cNvSpPr/>
          <p:nvPr/>
        </p:nvSpPr>
        <p:spPr bwMode="gray">
          <a:xfrm>
            <a:off x="0" y="1597914"/>
            <a:ext cx="8458200" cy="685800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9" name="Rectangle 8"/>
          <p:cNvSpPr/>
          <p:nvPr/>
        </p:nvSpPr>
        <p:spPr bwMode="gray">
          <a:xfrm>
            <a:off x="2496312" y="0"/>
            <a:ext cx="1709928" cy="1769364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10" name="Rectangle 9"/>
          <p:cNvSpPr/>
          <p:nvPr/>
        </p:nvSpPr>
        <p:spPr bwMode="gray">
          <a:xfrm>
            <a:off x="0" y="0"/>
            <a:ext cx="2788920" cy="2002536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859786"/>
            <a:ext cx="7772400" cy="857250"/>
          </a:xfrm>
        </p:spPr>
        <p:txBody>
          <a:bodyPr vert="horz" lIns="91440" tIns="45720" rIns="91440" bIns="45720" anchor="ctr">
            <a:normAutofit/>
          </a:bodyPr>
          <a:lstStyle>
            <a:lvl1pPr algn="r" defTabSz="685800" rtl="0" eaLnBrk="1" latinLnBrk="0" hangingPunct="1">
              <a:spcBef>
                <a:spcPct val="0"/>
              </a:spcBef>
              <a:buNone/>
              <a:defRPr lang="en-US" sz="3300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58519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58519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1A3D5110-9FE0-496F-B26A-071D02F2DE37}" type="datetime1">
              <a:rPr lang="en-US" altLang="ko-KR"/>
              <a:pPr lvl="0">
                <a:defRPr/>
              </a:pPr>
              <a:t>3/14/2025</a:t>
            </a:fld>
            <a:endParaRPr lang="ko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7EB792EC-8174-4020-A3B7-CC1E92DAEF84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220724"/>
            <a:ext cx="4040188" cy="479822"/>
          </a:xfrm>
        </p:spPr>
        <p:txBody>
          <a:bodyPr vert="horz" lIns="91440" tIns="45720" rIns="91440" bIns="45720" anchor="b">
            <a:normAutofit/>
          </a:bodyPr>
          <a:lstStyle>
            <a:lvl1pPr marL="0" indent="0">
              <a:buNone/>
              <a:defRPr lang="en-US" sz="1800" b="1" kern="1200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 algn="l" defTabSz="6858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/>
              <a:buNone/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714500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gray">
          <a:xfrm>
            <a:off x="4645026" y="1220724"/>
            <a:ext cx="4041775" cy="479822"/>
          </a:xfrm>
        </p:spPr>
        <p:txBody>
          <a:bodyPr vert="horz" lIns="91440" tIns="45720" rIns="91440" bIns="45720" anchor="b">
            <a:normAutofit/>
          </a:bodyPr>
          <a:lstStyle>
            <a:lvl1pPr marL="0" indent="0">
              <a:buNone/>
              <a:defRPr lang="en-US" sz="1800" b="1" kern="1200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 algn="l" defTabSz="6858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/>
              <a:buNone/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714500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1A3D5110-9FE0-496F-B26A-071D02F2DE37}" type="datetime1">
              <a:rPr lang="en-US" altLang="ko-KR"/>
              <a:pPr lvl="0">
                <a:defRPr/>
              </a:pPr>
              <a:t>3/14/2025</a:t>
            </a:fld>
            <a:endParaRPr lang="ko-K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7EB792EC-8174-4020-A3B7-CC1E92DAEF84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4876038"/>
            <a:ext cx="9144000" cy="267462"/>
          </a:xfrm>
          <a:prstGeom prst="rect">
            <a:avLst/>
          </a:prstGeom>
          <a:solidFill>
            <a:schemeClr val="accent6">
              <a:lumMod val="60000"/>
              <a:lumOff val="40000"/>
              <a:alpha val="502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7" name="Rectangle 6"/>
          <p:cNvSpPr/>
          <p:nvPr/>
        </p:nvSpPr>
        <p:spPr bwMode="gray">
          <a:xfrm>
            <a:off x="0" y="0"/>
            <a:ext cx="9144000" cy="226314"/>
          </a:xfrm>
          <a:prstGeom prst="rect">
            <a:avLst/>
          </a:prstGeom>
          <a:solidFill>
            <a:schemeClr val="accent5">
              <a:lumMod val="60000"/>
              <a:lumOff val="40000"/>
              <a:alpha val="502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8" name="Rectangle 7"/>
          <p:cNvSpPr/>
          <p:nvPr/>
        </p:nvSpPr>
        <p:spPr bwMode="gray">
          <a:xfrm>
            <a:off x="0" y="0"/>
            <a:ext cx="2432304" cy="397764"/>
          </a:xfrm>
          <a:prstGeom prst="rect">
            <a:avLst/>
          </a:prstGeom>
          <a:solidFill>
            <a:schemeClr val="accent2">
              <a:alpha val="502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9" name="Rectangle 8"/>
          <p:cNvSpPr/>
          <p:nvPr/>
        </p:nvSpPr>
        <p:spPr bwMode="gray">
          <a:xfrm>
            <a:off x="1426464" y="0"/>
            <a:ext cx="1572768" cy="329184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anchor="ctr">
            <a:norm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lang="en-US" sz="3300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1A3D5110-9FE0-496F-B26A-071D02F2DE37}" type="datetime1">
              <a:rPr lang="en-US" altLang="ko-KR"/>
              <a:pPr lvl="0">
                <a:defRPr/>
              </a:pPr>
              <a:t>3/14/2025</a:t>
            </a:fld>
            <a:endParaRPr lang="ko-K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7EB792EC-8174-4020-A3B7-CC1E92DAEF84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 bwMode="gray">
          <a:xfrm>
            <a:off x="0" y="4876038"/>
            <a:ext cx="9144000" cy="267462"/>
          </a:xfrm>
          <a:prstGeom prst="rect">
            <a:avLst/>
          </a:prstGeom>
          <a:solidFill>
            <a:schemeClr val="accent6">
              <a:lumMod val="60000"/>
              <a:lumOff val="40000"/>
              <a:alpha val="502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12" name="Rectangle 11"/>
          <p:cNvSpPr/>
          <p:nvPr/>
        </p:nvSpPr>
        <p:spPr bwMode="gray">
          <a:xfrm>
            <a:off x="0" y="0"/>
            <a:ext cx="9144000" cy="226314"/>
          </a:xfrm>
          <a:prstGeom prst="rect">
            <a:avLst/>
          </a:prstGeom>
          <a:solidFill>
            <a:schemeClr val="accent5">
              <a:lumMod val="60000"/>
              <a:lumOff val="40000"/>
              <a:alpha val="502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13" name="Rectangle 12"/>
          <p:cNvSpPr/>
          <p:nvPr/>
        </p:nvSpPr>
        <p:spPr bwMode="gray">
          <a:xfrm>
            <a:off x="0" y="0"/>
            <a:ext cx="301752" cy="5143500"/>
          </a:xfrm>
          <a:prstGeom prst="rect">
            <a:avLst/>
          </a:prstGeom>
          <a:solidFill>
            <a:srgbClr val="9BBB5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14" name="Rectangle 13"/>
          <p:cNvSpPr/>
          <p:nvPr/>
        </p:nvSpPr>
        <p:spPr bwMode="gray">
          <a:xfrm>
            <a:off x="0" y="0"/>
            <a:ext cx="2432304" cy="397764"/>
          </a:xfrm>
          <a:prstGeom prst="rect">
            <a:avLst/>
          </a:prstGeom>
          <a:solidFill>
            <a:schemeClr val="accent2">
              <a:alpha val="502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15" name="Rectangle 14"/>
          <p:cNvSpPr/>
          <p:nvPr/>
        </p:nvSpPr>
        <p:spPr bwMode="gray">
          <a:xfrm>
            <a:off x="1426464" y="0"/>
            <a:ext cx="1572768" cy="329184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16" name="Rectangle 15"/>
          <p:cNvSpPr/>
          <p:nvPr/>
        </p:nvSpPr>
        <p:spPr bwMode="gray">
          <a:xfrm>
            <a:off x="8842248" y="0"/>
            <a:ext cx="301752" cy="5143500"/>
          </a:xfrm>
          <a:prstGeom prst="rect">
            <a:avLst/>
          </a:prstGeom>
          <a:solidFill>
            <a:srgbClr val="9BBB5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1A3D5110-9FE0-496F-B26A-071D02F2DE37}" type="datetime1">
              <a:rPr lang="en-US" altLang="ko-KR"/>
              <a:pPr lvl="0">
                <a:defRPr/>
              </a:pPr>
              <a:t>3/14/2025</a:t>
            </a:fld>
            <a:endParaRPr lang="ko-K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7EB792EC-8174-4020-A3B7-CC1E92DAEF84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411480"/>
            <a:ext cx="7699248" cy="699516"/>
          </a:xfrm>
        </p:spPr>
        <p:txBody>
          <a:bodyPr vert="horz" lIns="91440" tIns="45720" rIns="91440" bIns="45720" anchor="ctr"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lang="en-US" sz="24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0952" y="1234440"/>
            <a:ext cx="2816352" cy="3360420"/>
          </a:xfrm>
        </p:spPr>
        <p:txBody>
          <a:bodyPr vert="horz" lIns="91440" tIns="45720" rIns="91440" bIns="45720">
            <a:normAutofit/>
          </a:bodyPr>
          <a:lstStyle>
            <a:lvl1pPr marL="0" indent="0">
              <a:buNone/>
              <a:defRPr lang="en-US" sz="105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marL="0" lvl="0" indent="0" algn="l" defTabSz="6858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/>
              <a:buNone/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1A3D5110-9FE0-496F-B26A-071D02F2DE37}" type="datetime1">
              <a:rPr lang="en-US" altLang="ko-KR"/>
              <a:pPr lvl="0">
                <a:defRPr/>
              </a:pPr>
              <a:t>3/14/2025</a:t>
            </a:fld>
            <a:endParaRPr lang="ko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4FAB73BC-B049-4115-A692-8D63A059BFB8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57200" y="1234440"/>
            <a:ext cx="4800600" cy="3360420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1368" y="493776"/>
            <a:ext cx="5486400" cy="617220"/>
          </a:xfrm>
        </p:spPr>
        <p:txBody>
          <a:bodyPr vert="horz" lIns="91440" tIns="45720" rIns="91440" bIns="45720" anchor="b">
            <a:norm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lang="en-US" sz="21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792224" y="1213866"/>
            <a:ext cx="5486400" cy="2729484"/>
          </a:xfrm>
          <a:solidFill>
            <a:srgbClr val="F8F8F8"/>
          </a:solidFill>
          <a:ln w="76200" cmpd="sng"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>
            <a:normAutofit/>
          </a:bodyPr>
          <a:lstStyle>
            <a:lvl1pPr marL="0" indent="0" algn="l" defTabSz="6858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/>
              <a:buNone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>
              <a:defRPr/>
            </a:pPr>
            <a:r>
              <a:rPr lang="ko-KR" altLang="en-US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24" y="4059936"/>
            <a:ext cx="5486400" cy="740664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1A3D5110-9FE0-496F-B26A-071D02F2DE37}" type="datetime1">
              <a:rPr lang="en-US" altLang="ko-KR"/>
              <a:pPr lvl="0">
                <a:defRPr/>
              </a:pPr>
              <a:t>3/14/2025</a:t>
            </a:fld>
            <a:endParaRPr lang="ko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7EB792EC-8174-4020-A3B7-CC1E92DAEF84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7693074" cy="3394472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1A3D5110-9FE0-496F-B26A-071D02F2DE37}" type="datetime1">
              <a:rPr lang="en-US" altLang="ko-KR"/>
              <a:pPr lvl="0">
                <a:defRPr/>
              </a:pPr>
              <a:t>3/14/2025</a:t>
            </a:fld>
            <a:endParaRPr 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7EB792EC-8174-4020-A3B7-CC1E92DAEF84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 rot="5400000">
            <a:off x="5386959" y="1536192"/>
            <a:ext cx="4889754" cy="1810512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8" name="Rectangle 7"/>
          <p:cNvSpPr/>
          <p:nvPr/>
        </p:nvSpPr>
        <p:spPr bwMode="gray">
          <a:xfrm>
            <a:off x="6553200" y="4601718"/>
            <a:ext cx="987552" cy="541782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9" name="Rectangle 8"/>
          <p:cNvSpPr/>
          <p:nvPr/>
        </p:nvSpPr>
        <p:spPr bwMode="gray">
          <a:xfrm>
            <a:off x="8606181" y="1034516"/>
            <a:ext cx="539496" cy="1097280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10" name="Rectangle 9"/>
          <p:cNvSpPr/>
          <p:nvPr/>
        </p:nvSpPr>
        <p:spPr bwMode="gray">
          <a:xfrm>
            <a:off x="8604504" y="0"/>
            <a:ext cx="539496" cy="13716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31152" y="205978"/>
            <a:ext cx="1673352" cy="4389120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327648" cy="4388644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1A3D5110-9FE0-496F-B26A-071D02F2DE37}" type="datetime1">
              <a:rPr lang="en-US" altLang="ko-KR"/>
              <a:pPr lvl="0">
                <a:defRPr/>
              </a:pPr>
              <a:t>3/14/2025</a:t>
            </a:fld>
            <a:endParaRPr 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7EB792EC-8174-4020-A3B7-CC1E92DAEF84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KBM-정애\014-Fullppt\PNG이미지\paper-bulb.png"/>
          <p:cNvPicPr>
            <a:picLocks noChangeAspect="1" noChangeArrowheads="1"/>
          </p:cNvPicPr>
          <p:nvPr userDrawn="1"/>
        </p:nvPicPr>
        <p:blipFill rotWithShape="1">
          <a:blip r:embed="rId2"/>
          <a:srcRect/>
          <a:stretch>
            <a:fillRect/>
          </a:stretch>
        </p:blipFill>
        <p:spPr>
          <a:xfrm>
            <a:off x="3627981" y="543613"/>
            <a:ext cx="1740110" cy="2592288"/>
          </a:xfrm>
          <a:prstGeom prst="rect">
            <a:avLst/>
          </a:prstGeom>
          <a:noFill/>
        </p:spPr>
      </p:pic>
      <p:sp>
        <p:nvSpPr>
          <p:cNvPr id="5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3969062"/>
            <a:ext cx="9143999" cy="432000"/>
          </a:xfrm>
          <a:prstGeom prst="rect">
            <a:avLst/>
          </a:prstGeom>
        </p:spPr>
        <p:txBody>
          <a:bodyPr lIns="108000" anchor="ctr"/>
          <a:lstStyle>
            <a:lvl1pPr marL="0" indent="0" algn="ctr">
              <a:buNone/>
              <a:defRPr sz="1200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n-lt"/>
                <a:cs typeface="Arial"/>
              </a:defRPr>
            </a:lvl1pPr>
          </a:lstStyle>
          <a:p>
            <a:pPr lvl="0">
              <a:defRPr/>
            </a:pPr>
            <a:r>
              <a:rPr lang="en-US" altLang="ko-KR"/>
              <a:t>INSTERT THE TITLE</a:t>
            </a:r>
          </a:p>
          <a:p>
            <a:pPr lvl="0">
              <a:defRPr/>
            </a:pPr>
            <a:r>
              <a:rPr lang="en-US" altLang="ko-KR"/>
              <a:t>OF YOUR PRESENTATION HERE</a:t>
            </a:r>
            <a:endParaRPr lang="ko-KR" altLang="en-US"/>
          </a:p>
        </p:txBody>
      </p:sp>
      <p:sp>
        <p:nvSpPr>
          <p:cNvPr id="9" name="제목 1"/>
          <p:cNvSpPr>
            <a:spLocks noGrp="1"/>
          </p:cNvSpPr>
          <p:nvPr>
            <p:ph type="title" hasCustomPrompt="1"/>
          </p:nvPr>
        </p:nvSpPr>
        <p:spPr>
          <a:xfrm>
            <a:off x="0" y="3417417"/>
            <a:ext cx="9143998" cy="540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3600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cs typeface="Arial"/>
              </a:defRPr>
            </a:lvl1pPr>
          </a:lstStyle>
          <a:p>
            <a:pPr lvl="0">
              <a:defRPr/>
            </a:pPr>
            <a:r>
              <a:rPr lang="en-US" altLang="ko-KR"/>
              <a:t>FREE PPT TEMPLATES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0"/>
            <a:ext cx="1619671" cy="5143500"/>
          </a:xfrm>
          <a:prstGeom prst="rect">
            <a:avLst/>
          </a:prstGeom>
          <a:gradFill>
            <a:gsLst>
              <a:gs pos="42000">
                <a:srgbClr val="F6F6F6">
                  <a:lumMod val="97000"/>
                </a:srgbClr>
              </a:gs>
              <a:gs pos="0">
                <a:schemeClr val="bg1">
                  <a:lumMod val="92000"/>
                </a:schemeClr>
              </a:gs>
              <a:gs pos="100000">
                <a:schemeClr val="bg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1584000" y="25735"/>
            <a:ext cx="7560000" cy="776530"/>
          </a:xfrm>
          <a:prstGeom prst="rect">
            <a:avLst/>
          </a:prstGeom>
        </p:spPr>
        <p:txBody>
          <a:bodyPr anchor="ctr"/>
          <a:lstStyle>
            <a:lvl1pPr algn="l"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/>
              </a:defRPr>
            </a:lvl1pPr>
          </a:lstStyle>
          <a:p>
            <a:pPr lvl="0">
              <a:defRPr/>
            </a:pPr>
            <a:r>
              <a:rPr lang="en-US" altLang="ko-KR"/>
              <a:t>Free PPT _ Click to add title</a:t>
            </a:r>
            <a:endParaRPr lang="ko-KR" altLang="en-US"/>
          </a:p>
        </p:txBody>
      </p:sp>
      <p:pic>
        <p:nvPicPr>
          <p:cNvPr id="8" name="Picture 2" descr="D:\KBM-정애\014-Fullppt\PNG이미지\paper-bulb.png"/>
          <p:cNvPicPr>
            <a:picLocks noChangeAspect="1" noChangeArrowheads="1"/>
          </p:cNvPicPr>
          <p:nvPr userDrawn="1"/>
        </p:nvPicPr>
        <p:blipFill rotWithShape="1">
          <a:blip r:embed="rId2"/>
          <a:srcRect/>
          <a:stretch>
            <a:fillRect/>
          </a:stretch>
        </p:blipFill>
        <p:spPr>
          <a:xfrm>
            <a:off x="168020" y="3332174"/>
            <a:ext cx="1087451" cy="1620000"/>
          </a:xfrm>
          <a:prstGeom prst="rect">
            <a:avLst/>
          </a:prstGeom>
          <a:noFill/>
        </p:spPr>
      </p:pic>
      <p:cxnSp>
        <p:nvCxnSpPr>
          <p:cNvPr id="9" name="Straight Arrow Connector 8"/>
          <p:cNvCxnSpPr/>
          <p:nvPr userDrawn="1"/>
        </p:nvCxnSpPr>
        <p:spPr>
          <a:xfrm>
            <a:off x="711746" y="4952174"/>
            <a:ext cx="8432254" cy="0"/>
          </a:xfrm>
          <a:prstGeom prst="straightConnector1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" y="0"/>
            <a:ext cx="9108504" cy="864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4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 sz="3600" b="1">
              <a:latin typeface="Arial"/>
              <a:ea typeface="+mj-ea"/>
              <a:cs typeface="Arial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0" y="25735"/>
            <a:ext cx="9144000" cy="776530"/>
          </a:xfrm>
          <a:prstGeom prst="rect">
            <a:avLst/>
          </a:prstGeom>
        </p:spPr>
        <p:txBody>
          <a:bodyPr anchor="ctr"/>
          <a:lstStyle>
            <a:lvl1pPr algn="l">
              <a:defRPr sz="3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/>
              </a:defRPr>
            </a:lvl1pPr>
          </a:lstStyle>
          <a:p>
            <a:pPr lvl="0">
              <a:defRPr/>
            </a:pPr>
            <a:r>
              <a:rPr lang="en-US" altLang="ko-KR"/>
              <a:t> Free PPT _ Click to add title</a:t>
            </a:r>
            <a:endParaRPr lang="ko-KR" altLang="en-US"/>
          </a:p>
        </p:txBody>
      </p:sp>
      <p:pic>
        <p:nvPicPr>
          <p:cNvPr id="11" name="Picture 2" descr="D:\KBM-정애\014-Fullppt\PNG이미지\paper-bulb.png"/>
          <p:cNvPicPr>
            <a:picLocks noChangeAspect="1" noChangeArrowheads="1"/>
          </p:cNvPicPr>
          <p:nvPr userDrawn="1"/>
        </p:nvPicPr>
        <p:blipFill rotWithShape="1">
          <a:blip r:embed="rId2"/>
          <a:srcRect/>
          <a:stretch>
            <a:fillRect/>
          </a:stretch>
        </p:blipFill>
        <p:spPr>
          <a:xfrm>
            <a:off x="8522681" y="105782"/>
            <a:ext cx="477240" cy="710957"/>
          </a:xfrm>
          <a:prstGeom prst="rect">
            <a:avLst/>
          </a:prstGeom>
          <a:noFill/>
        </p:spPr>
      </p:pic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1046842" y="807554"/>
            <a:ext cx="7050317" cy="3528392"/>
          </a:xfrm>
          <a:prstGeom prst="rect">
            <a:avLst/>
          </a:prstGeom>
          <a:noFill/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1403648" y="1131590"/>
            <a:ext cx="6336704" cy="288032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4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제목 1"/>
          <p:cNvSpPr>
            <a:spLocks noGrp="1"/>
          </p:cNvSpPr>
          <p:nvPr>
            <p:ph type="title" hasCustomPrompt="1"/>
          </p:nvPr>
        </p:nvSpPr>
        <p:spPr>
          <a:xfrm>
            <a:off x="1043608" y="2924944"/>
            <a:ext cx="7056784" cy="53330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3600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/>
                <a:cs typeface="Arial"/>
              </a:defRPr>
            </a:lvl1pPr>
          </a:lstStyle>
          <a:p>
            <a:pPr lvl="0">
              <a:defRPr/>
            </a:pPr>
            <a:r>
              <a:rPr lang="en-US" altLang="ko-KR"/>
              <a:t>Thank you</a:t>
            </a:r>
            <a:endParaRPr lang="ko-KR" alt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1043608" y="3513851"/>
            <a:ext cx="7056784" cy="263475"/>
          </a:xfrm>
          <a:prstGeom prst="rect">
            <a:avLst/>
          </a:prstGeom>
        </p:spPr>
        <p:txBody>
          <a:bodyPr lIns="108000" anchor="ctr"/>
          <a:lstStyle>
            <a:lvl1pPr marL="0" indent="0" algn="ctr">
              <a:buNone/>
              <a:defRPr sz="140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/>
                <a:cs typeface="Arial"/>
              </a:defRPr>
            </a:lvl1pPr>
          </a:lstStyle>
          <a:p>
            <a:pPr lvl="0">
              <a:defRPr/>
            </a:pPr>
            <a:r>
              <a:rPr lang="en-US" altLang="ko-KR"/>
              <a:t>This text can be replaced with your own text</a:t>
            </a:r>
            <a:endParaRPr lang="ko-KR" altLang="en-US"/>
          </a:p>
        </p:txBody>
      </p:sp>
      <p:pic>
        <p:nvPicPr>
          <p:cNvPr id="3" name="Picture 2" descr="D:\KBM-정애\014-Fullppt\PNG이미지\paper-bulb.png"/>
          <p:cNvPicPr>
            <a:picLocks noChangeAspect="1" noChangeArrowheads="1"/>
          </p:cNvPicPr>
          <p:nvPr userDrawn="1"/>
        </p:nvPicPr>
        <p:blipFill rotWithShape="1">
          <a:blip r:embed="rId2"/>
          <a:srcRect/>
          <a:stretch>
            <a:fillRect/>
          </a:stretch>
        </p:blipFill>
        <p:spPr>
          <a:xfrm>
            <a:off x="4056915" y="1318423"/>
            <a:ext cx="985234" cy="1467729"/>
          </a:xfrm>
          <a:prstGeom prst="rect">
            <a:avLst/>
          </a:prstGeom>
          <a:noFill/>
        </p:spPr>
      </p:pic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301752"/>
            <a:ext cx="8686800" cy="822960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8" name="Rectangle 7"/>
          <p:cNvSpPr/>
          <p:nvPr/>
        </p:nvSpPr>
        <p:spPr bwMode="gray">
          <a:xfrm>
            <a:off x="8165592" y="747522"/>
            <a:ext cx="978408" cy="672084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9" name="Rectangle 8"/>
          <p:cNvSpPr/>
          <p:nvPr/>
        </p:nvSpPr>
        <p:spPr bwMode="gray">
          <a:xfrm>
            <a:off x="1783080" y="0"/>
            <a:ext cx="1947672" cy="404622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10" name="Rectangle 9"/>
          <p:cNvSpPr/>
          <p:nvPr/>
        </p:nvSpPr>
        <p:spPr bwMode="gray">
          <a:xfrm>
            <a:off x="0" y="0"/>
            <a:ext cx="2432304" cy="404622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en-US" sz="135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04622"/>
            <a:ext cx="8229600" cy="72009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903470"/>
            <a:ext cx="2133600" cy="185166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1A3D5110-9FE0-496F-B26A-071D02F2DE37}" type="datetime1">
              <a:rPr lang="en-US" altLang="ko-KR"/>
              <a:pPr lvl="0">
                <a:defRPr/>
              </a:pPr>
              <a:t>3/14/2025</a:t>
            </a:fld>
            <a:endParaRPr 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70448" y="4903470"/>
            <a:ext cx="2895600" cy="185166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2152" y="4903470"/>
            <a:ext cx="2133600" cy="185166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7EB792EC-8174-4020-A3B7-CC1E92DAEF84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8" r:id="rId1"/>
    <p:sldLayoutId id="2147484119" r:id="rId2"/>
    <p:sldLayoutId id="2147484120" r:id="rId3"/>
    <p:sldLayoutId id="2147484121" r:id="rId4"/>
    <p:sldLayoutId id="2147484122" r:id="rId5"/>
    <p:sldLayoutId id="2147484123" r:id="rId6"/>
    <p:sldLayoutId id="2147484124" r:id="rId7"/>
    <p:sldLayoutId id="2147484125" r:id="rId8"/>
    <p:sldLayoutId id="2147484126" r:id="rId9"/>
    <p:sldLayoutId id="2147484127" r:id="rId10"/>
    <p:sldLayoutId id="2147484128" r:id="rId11"/>
    <p:sldLayoutId id="2147484129" r:id="rId12"/>
    <p:sldLayoutId id="2147484130" r:id="rId13"/>
    <p:sldLayoutId id="2147484131" r:id="rId14"/>
    <p:sldLayoutId id="2147484132" r:id="rId15"/>
  </p:sldLayoutIdLst>
  <p:transition/>
  <p:hf sldNum="0" hdr="0" ftr="0" dt="0"/>
  <p:txStyles>
    <p:titleStyle>
      <a:lvl1pPr algn="ctr" defTabSz="685800" rtl="0" eaLnBrk="1" latinLnBrk="1" hangingPunct="1">
        <a:spcBef>
          <a:spcPct val="0"/>
        </a:spcBef>
        <a:buNone/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57175" indent="-257175" algn="l" defTabSz="685800" rtl="0" eaLnBrk="1" latinLnBrk="1" hangingPunct="1">
        <a:spcBef>
          <a:spcPct val="20000"/>
        </a:spcBef>
        <a:buClr>
          <a:schemeClr val="accent1"/>
        </a:buClr>
        <a:buSzPct val="90000"/>
        <a:buFont typeface="Wingdings 3"/>
        <a:buChar char="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1" hangingPunct="1">
        <a:spcBef>
          <a:spcPct val="20000"/>
        </a:spcBef>
        <a:buClr>
          <a:schemeClr val="accent2"/>
        </a:buClr>
        <a:buSzPct val="90000"/>
        <a:buFont typeface="Wingdings 3"/>
        <a:buChar char="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spcBef>
          <a:spcPct val="20000"/>
        </a:spcBef>
        <a:buClr>
          <a:schemeClr val="accent3"/>
        </a:buClr>
        <a:buSzPct val="90000"/>
        <a:buFont typeface="Wingdings 3"/>
        <a:buChar char="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spcBef>
          <a:spcPct val="20000"/>
        </a:spcBef>
        <a:buClr>
          <a:schemeClr val="accent4"/>
        </a:buClr>
        <a:buSzPct val="90000"/>
        <a:buFont typeface="Wingdings 3"/>
        <a:buChar char="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spcBef>
          <a:spcPct val="20000"/>
        </a:spcBef>
        <a:buClr>
          <a:schemeClr val="accent5"/>
        </a:buClr>
        <a:buSzPct val="90000"/>
        <a:buFont typeface="Wingdings 3"/>
        <a:buChar char="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0" y="4587974"/>
            <a:ext cx="9143999" cy="432000"/>
          </a:xfrm>
        </p:spPr>
        <p:txBody>
          <a:bodyPr/>
          <a:lstStyle/>
          <a:p>
            <a:pPr lvl="0">
              <a:defRPr/>
            </a:pPr>
            <a:r>
              <a:rPr lang="ko-KR" altLang="en-US" dirty="0">
                <a:solidFill>
                  <a:srgbClr val="0000FF"/>
                </a:solidFill>
                <a:latin typeface="HY신명조"/>
                <a:ea typeface="HY신명조"/>
              </a:rPr>
              <a:t>광주여자대학교 교직과정센터</a:t>
            </a:r>
            <a:r>
              <a:rPr lang="en-US" altLang="ko-KR" dirty="0">
                <a:solidFill>
                  <a:srgbClr val="0000FF"/>
                </a:solidFill>
                <a:latin typeface="HY신명조"/>
                <a:ea typeface="HY신명조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HY신명조"/>
                <a:ea typeface="HY신명조"/>
              </a:rPr>
              <a:t>센터장 </a:t>
            </a:r>
            <a:r>
              <a:rPr lang="en-US" altLang="ko-KR" dirty="0">
                <a:solidFill>
                  <a:srgbClr val="0000FF"/>
                </a:solidFill>
                <a:latin typeface="HY신명조"/>
                <a:ea typeface="HY신명조"/>
              </a:rPr>
              <a:t>: </a:t>
            </a:r>
            <a:r>
              <a:rPr lang="ko-KR" altLang="en-US" dirty="0" err="1">
                <a:solidFill>
                  <a:srgbClr val="0000FF"/>
                </a:solidFill>
                <a:latin typeface="HY신명조"/>
                <a:ea typeface="HY신명조"/>
              </a:rPr>
              <a:t>한민석</a:t>
            </a:r>
            <a:r>
              <a:rPr lang="ko-KR" altLang="en-US" dirty="0">
                <a:solidFill>
                  <a:srgbClr val="0000FF"/>
                </a:solidFill>
                <a:latin typeface="HY신명조"/>
                <a:ea typeface="HY신명조"/>
              </a:rPr>
              <a:t> 교수</a:t>
            </a:r>
            <a:r>
              <a:rPr lang="en-US" altLang="ko-KR" dirty="0">
                <a:solidFill>
                  <a:srgbClr val="0000FF"/>
                </a:solidFill>
                <a:latin typeface="HY신명조"/>
                <a:ea typeface="HY신명조"/>
              </a:rPr>
              <a:t>)</a:t>
            </a:r>
            <a:endParaRPr lang="ko-KR" altLang="en-US" dirty="0">
              <a:solidFill>
                <a:srgbClr val="0000FF"/>
              </a:solidFill>
              <a:latin typeface="HY신명조"/>
              <a:ea typeface="HY신명조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0" y="3417417"/>
            <a:ext cx="9143998" cy="594494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en-US" altLang="ko-KR" sz="3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2025</a:t>
            </a:r>
            <a:r>
              <a:rPr lang="ko-KR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학년도 학교현장실습 오리엔테이션</a:t>
            </a:r>
            <a:endParaRPr lang="ko-KR" altLang="en-US" sz="3200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sp>
        <p:nvSpPr>
          <p:cNvPr id="7" name="텍스트 개체 틀 1"/>
          <p:cNvSpPr txBox="1"/>
          <p:nvPr/>
        </p:nvSpPr>
        <p:spPr>
          <a:xfrm>
            <a:off x="-1" y="4155974"/>
            <a:ext cx="9143999" cy="432000"/>
          </a:xfrm>
          <a:prstGeom prst="rect">
            <a:avLst/>
          </a:prstGeom>
        </p:spPr>
        <p:txBody>
          <a:bodyPr lIns="108000" anchor="ctr"/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n-lt"/>
                <a:ea typeface="+mn-ea"/>
                <a:cs typeface="Arial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en-US" altLang="ko-KR" dirty="0">
                <a:solidFill>
                  <a:schemeClr val="tx1"/>
                </a:solidFill>
                <a:latin typeface="HY신명조"/>
                <a:ea typeface="HY신명조"/>
              </a:rPr>
              <a:t>2025. 3. 14.(</a:t>
            </a:r>
            <a:r>
              <a:rPr lang="ko-KR" altLang="en-US" dirty="0">
                <a:solidFill>
                  <a:schemeClr val="tx1"/>
                </a:solidFill>
                <a:latin typeface="HY신명조"/>
                <a:ea typeface="HY신명조"/>
              </a:rPr>
              <a:t>금</a:t>
            </a:r>
            <a:r>
              <a:rPr lang="en-US" altLang="ko-KR" dirty="0">
                <a:solidFill>
                  <a:schemeClr val="tx1"/>
                </a:solidFill>
                <a:latin typeface="HY신명조"/>
                <a:ea typeface="HY신명조"/>
              </a:rPr>
              <a:t>), 14:00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780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584000" y="317111"/>
            <a:ext cx="7560000" cy="776530"/>
          </a:xfrm>
        </p:spPr>
        <p:txBody>
          <a:bodyPr/>
          <a:lstStyle/>
          <a:p>
            <a:pPr lvl="0">
              <a:defRPr/>
            </a:pPr>
            <a:r>
              <a:rPr lang="ko-KR" altLang="en-US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목차</a:t>
            </a:r>
            <a:endParaRPr lang="ko-KR" altLang="en-US">
              <a:solidFill>
                <a:srgbClr val="000000"/>
              </a:solidFill>
              <a:latin typeface="HY신명조"/>
              <a:ea typeface="HY신명조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107203" y="1221746"/>
            <a:ext cx="5425237" cy="2948583"/>
            <a:chOff x="4619371" y="1221746"/>
            <a:chExt cx="5425237" cy="2948583"/>
          </a:xfrm>
        </p:grpSpPr>
        <p:grpSp>
          <p:nvGrpSpPr>
            <p:cNvPr id="79" name="Group 78"/>
            <p:cNvGrpSpPr/>
            <p:nvPr/>
          </p:nvGrpSpPr>
          <p:grpSpPr>
            <a:xfrm>
              <a:off x="4619371" y="1221746"/>
              <a:ext cx="345410" cy="340526"/>
              <a:chOff x="4298598" y="1406129"/>
              <a:chExt cx="538036" cy="538036"/>
            </a:xfrm>
          </p:grpSpPr>
          <p:sp>
            <p:nvSpPr>
              <p:cNvPr id="63" name="Oval 62"/>
              <p:cNvSpPr/>
              <p:nvPr/>
            </p:nvSpPr>
            <p:spPr>
              <a:xfrm>
                <a:off x="4298598" y="1406129"/>
                <a:ext cx="538036" cy="53803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7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317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 algn="ctr">
                  <a:defRPr/>
                </a:pPr>
                <a:endParaRPr lang="ko-KR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4387596" y="1490481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b="1">
                    <a:latin typeface="Arial"/>
                    <a:ea typeface="+mj-ea"/>
                    <a:cs typeface="Arial"/>
                  </a:rPr>
                  <a:t>1</a:t>
                </a:r>
                <a:endParaRPr lang="ko-KR" altLang="en-US" b="1">
                  <a:latin typeface="Arial"/>
                  <a:ea typeface="+mj-ea"/>
                  <a:cs typeface="Arial"/>
                </a:endParaRPr>
              </a:p>
            </p:txBody>
          </p:sp>
        </p:grpSp>
        <p:grpSp>
          <p:nvGrpSpPr>
            <p:cNvPr id="21" name="Group 78"/>
            <p:cNvGrpSpPr/>
            <p:nvPr/>
          </p:nvGrpSpPr>
          <p:grpSpPr>
            <a:xfrm>
              <a:off x="4619371" y="1730913"/>
              <a:ext cx="345410" cy="369332"/>
              <a:chOff x="4298598" y="1383372"/>
              <a:chExt cx="538036" cy="583550"/>
            </a:xfrm>
          </p:grpSpPr>
          <p:sp>
            <p:nvSpPr>
              <p:cNvPr id="22" name="Oval 62"/>
              <p:cNvSpPr/>
              <p:nvPr/>
            </p:nvSpPr>
            <p:spPr>
              <a:xfrm>
                <a:off x="4298598" y="1406129"/>
                <a:ext cx="538036" cy="53803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7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317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 algn="ctr">
                  <a:defRPr/>
                </a:pPr>
                <a:endParaRPr lang="ko-KR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387596" y="1383372"/>
                <a:ext cx="360041" cy="583550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b="1">
                    <a:latin typeface="Arial"/>
                    <a:ea typeface="+mj-ea"/>
                    <a:cs typeface="Arial"/>
                  </a:rPr>
                  <a:t>2</a:t>
                </a:r>
                <a:endParaRPr lang="ko-KR" altLang="en-US" b="1">
                  <a:latin typeface="Arial"/>
                  <a:ea typeface="+mj-ea"/>
                  <a:cs typeface="Arial"/>
                </a:endParaRPr>
              </a:p>
            </p:txBody>
          </p:sp>
        </p:grpSp>
        <p:grpSp>
          <p:nvGrpSpPr>
            <p:cNvPr id="24" name="Group 78"/>
            <p:cNvGrpSpPr/>
            <p:nvPr/>
          </p:nvGrpSpPr>
          <p:grpSpPr>
            <a:xfrm>
              <a:off x="4619371" y="2250959"/>
              <a:ext cx="345410" cy="369332"/>
              <a:chOff x="4298598" y="1383372"/>
              <a:chExt cx="538036" cy="583550"/>
            </a:xfrm>
          </p:grpSpPr>
          <p:sp>
            <p:nvSpPr>
              <p:cNvPr id="25" name="Oval 62"/>
              <p:cNvSpPr/>
              <p:nvPr/>
            </p:nvSpPr>
            <p:spPr>
              <a:xfrm>
                <a:off x="4298598" y="1406129"/>
                <a:ext cx="538036" cy="53803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7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317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 algn="ctr">
                  <a:defRPr/>
                </a:pPr>
                <a:endParaRPr lang="ko-KR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4387596" y="1383372"/>
                <a:ext cx="360041" cy="583550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b="1">
                    <a:latin typeface="Arial"/>
                    <a:ea typeface="+mj-ea"/>
                    <a:cs typeface="Arial"/>
                  </a:rPr>
                  <a:t>3</a:t>
                </a:r>
                <a:endParaRPr lang="ko-KR" altLang="en-US" b="1">
                  <a:latin typeface="Arial"/>
                  <a:ea typeface="+mj-ea"/>
                  <a:cs typeface="Arial"/>
                </a:endParaRPr>
              </a:p>
            </p:txBody>
          </p:sp>
        </p:grpSp>
        <p:grpSp>
          <p:nvGrpSpPr>
            <p:cNvPr id="27" name="Group 78"/>
            <p:cNvGrpSpPr/>
            <p:nvPr/>
          </p:nvGrpSpPr>
          <p:grpSpPr>
            <a:xfrm>
              <a:off x="4619371" y="2767710"/>
              <a:ext cx="345410" cy="369332"/>
              <a:chOff x="4298598" y="1383372"/>
              <a:chExt cx="538036" cy="583550"/>
            </a:xfrm>
          </p:grpSpPr>
          <p:sp>
            <p:nvSpPr>
              <p:cNvPr id="28" name="Oval 62"/>
              <p:cNvSpPr/>
              <p:nvPr/>
            </p:nvSpPr>
            <p:spPr>
              <a:xfrm>
                <a:off x="4298598" y="1406129"/>
                <a:ext cx="538036" cy="53803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7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317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 algn="ctr">
                  <a:defRPr/>
                </a:pPr>
                <a:endParaRPr lang="ko-KR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4387596" y="1383372"/>
                <a:ext cx="360041" cy="583550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b="1">
                    <a:latin typeface="Arial"/>
                    <a:ea typeface="+mj-ea"/>
                    <a:cs typeface="Arial"/>
                  </a:rPr>
                  <a:t>4</a:t>
                </a:r>
                <a:endParaRPr lang="ko-KR" altLang="en-US" b="1">
                  <a:latin typeface="Arial"/>
                  <a:ea typeface="+mj-ea"/>
                  <a:cs typeface="Arial"/>
                </a:endParaRPr>
              </a:p>
            </p:txBody>
          </p:sp>
        </p:grpSp>
        <p:grpSp>
          <p:nvGrpSpPr>
            <p:cNvPr id="30" name="Group 78"/>
            <p:cNvGrpSpPr/>
            <p:nvPr/>
          </p:nvGrpSpPr>
          <p:grpSpPr>
            <a:xfrm>
              <a:off x="4619371" y="3284461"/>
              <a:ext cx="345410" cy="369332"/>
              <a:chOff x="4298598" y="1383372"/>
              <a:chExt cx="538036" cy="583550"/>
            </a:xfrm>
          </p:grpSpPr>
          <p:sp>
            <p:nvSpPr>
              <p:cNvPr id="31" name="Oval 62"/>
              <p:cNvSpPr/>
              <p:nvPr/>
            </p:nvSpPr>
            <p:spPr>
              <a:xfrm>
                <a:off x="4298598" y="1406129"/>
                <a:ext cx="538036" cy="53803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7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317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 algn="ctr">
                  <a:defRPr/>
                </a:pPr>
                <a:endParaRPr lang="ko-KR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4387596" y="1383372"/>
                <a:ext cx="360041" cy="583550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b="1">
                    <a:latin typeface="Arial"/>
                    <a:ea typeface="+mj-ea"/>
                    <a:cs typeface="Arial"/>
                  </a:rPr>
                  <a:t>5</a:t>
                </a:r>
                <a:endParaRPr lang="ko-KR" altLang="en-US" b="1">
                  <a:latin typeface="Arial"/>
                  <a:ea typeface="+mj-ea"/>
                  <a:cs typeface="Arial"/>
                </a:endParaRPr>
              </a:p>
            </p:txBody>
          </p:sp>
        </p:grpSp>
        <p:grpSp>
          <p:nvGrpSpPr>
            <p:cNvPr id="33" name="Group 78"/>
            <p:cNvGrpSpPr/>
            <p:nvPr/>
          </p:nvGrpSpPr>
          <p:grpSpPr>
            <a:xfrm>
              <a:off x="4619371" y="3800997"/>
              <a:ext cx="345410" cy="369332"/>
              <a:chOff x="4298598" y="1383372"/>
              <a:chExt cx="538036" cy="583550"/>
            </a:xfrm>
          </p:grpSpPr>
          <p:sp>
            <p:nvSpPr>
              <p:cNvPr id="34" name="Oval 62"/>
              <p:cNvSpPr/>
              <p:nvPr/>
            </p:nvSpPr>
            <p:spPr>
              <a:xfrm>
                <a:off x="4298598" y="1406129"/>
                <a:ext cx="538036" cy="53803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7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317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 algn="ctr">
                  <a:defRPr/>
                </a:pPr>
                <a:endParaRPr lang="ko-KR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4387596" y="1383372"/>
                <a:ext cx="360041" cy="583550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 lvl="0" algn="ctr">
                  <a:defRPr/>
                </a:pPr>
                <a:r>
                  <a:rPr lang="en-US" altLang="ko-KR" b="1">
                    <a:latin typeface="Arial"/>
                    <a:ea typeface="+mj-ea"/>
                    <a:cs typeface="Arial"/>
                  </a:rPr>
                  <a:t>6</a:t>
                </a:r>
                <a:endParaRPr lang="ko-KR" altLang="en-US" b="1">
                  <a:latin typeface="Arial"/>
                  <a:ea typeface="+mj-ea"/>
                  <a:cs typeface="Arial"/>
                </a:endParaRPr>
              </a:p>
            </p:txBody>
          </p:sp>
        </p:grpSp>
        <p:sp>
          <p:nvSpPr>
            <p:cNvPr id="36" name="TextBox 10"/>
            <p:cNvSpPr txBox="1"/>
            <p:nvPr/>
          </p:nvSpPr>
          <p:spPr>
            <a:xfrm>
              <a:off x="5142378" y="1223718"/>
              <a:ext cx="4902230" cy="338554"/>
            </a:xfrm>
            <a:prstGeom prst="rect">
              <a:avLst/>
            </a:prstGeom>
            <a:noFill/>
            <a:effectLst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ko-KR" altLang="en-US" sz="1600" b="1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교육실습의 의의와 목적</a:t>
              </a:r>
              <a:endParaRPr lang="ko-KR" altLang="en-US" sz="1600" b="1">
                <a:latin typeface="HY신명조"/>
                <a:ea typeface="HY신명조"/>
                <a:cs typeface="Arial"/>
              </a:endParaRPr>
            </a:p>
          </p:txBody>
        </p:sp>
        <p:sp>
          <p:nvSpPr>
            <p:cNvPr id="37" name="TextBox 10"/>
            <p:cNvSpPr txBox="1"/>
            <p:nvPr/>
          </p:nvSpPr>
          <p:spPr>
            <a:xfrm>
              <a:off x="5142378" y="1745316"/>
              <a:ext cx="4902230" cy="338754"/>
            </a:xfrm>
            <a:prstGeom prst="rect">
              <a:avLst/>
            </a:prstGeom>
            <a:noFill/>
            <a:effectLst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ko-KR" altLang="en-US" sz="16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학교 현장학습을 통해 예비교원이 길러야 할 역량</a:t>
              </a:r>
              <a:endParaRPr lang="ko-KR" altLang="en-US" sz="1600" b="1">
                <a:solidFill>
                  <a:schemeClr val="tx1"/>
                </a:solidFill>
                <a:latin typeface="HY신명조"/>
                <a:ea typeface="HY신명조"/>
                <a:cs typeface="Arial"/>
              </a:endParaRPr>
            </a:p>
          </p:txBody>
        </p:sp>
        <p:sp>
          <p:nvSpPr>
            <p:cNvPr id="38" name="TextBox 10"/>
            <p:cNvSpPr txBox="1"/>
            <p:nvPr/>
          </p:nvSpPr>
          <p:spPr>
            <a:xfrm>
              <a:off x="5142378" y="2154555"/>
              <a:ext cx="4902230" cy="577215"/>
            </a:xfrm>
            <a:prstGeom prst="rect">
              <a:avLst/>
            </a:prstGeom>
            <a:noFill/>
            <a:effectLst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ko-KR" altLang="en-US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교육실습의 내용</a:t>
              </a:r>
              <a:r>
                <a:rPr lang="en-US" altLang="ko-KR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참관실습</a:t>
              </a:r>
              <a:r>
                <a:rPr lang="en-US" altLang="ko-KR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,</a:t>
              </a:r>
              <a:r>
                <a:rPr lang="ko-KR" altLang="en-US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 수업실습</a:t>
              </a:r>
              <a:r>
                <a:rPr lang="en-US" altLang="ko-KR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,</a:t>
              </a:r>
              <a:r>
                <a:rPr lang="ko-KR" altLang="en-US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 실무실습</a:t>
              </a:r>
              <a:r>
                <a:rPr lang="en-US" altLang="ko-KR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)</a:t>
              </a:r>
              <a:r>
                <a:rPr lang="ko-KR" altLang="en-US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 및 운영</a:t>
              </a:r>
              <a:r>
                <a:rPr lang="en-US" altLang="ko-KR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직접실습</a:t>
              </a:r>
              <a:r>
                <a:rPr lang="en-US" altLang="ko-KR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)</a:t>
              </a:r>
              <a:r>
                <a:rPr lang="ko-KR" altLang="en-US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 안내</a:t>
              </a:r>
              <a:endParaRPr lang="ko-KR" altLang="en-US" sz="1600" b="1">
                <a:solidFill>
                  <a:srgbClr val="FF0000"/>
                </a:solidFill>
                <a:latin typeface="HY신명조"/>
                <a:ea typeface="HY신명조"/>
                <a:cs typeface="Arial"/>
              </a:endParaRPr>
            </a:p>
          </p:txBody>
        </p:sp>
        <p:sp>
          <p:nvSpPr>
            <p:cNvPr id="39" name="TextBox 10"/>
            <p:cNvSpPr txBox="1"/>
            <p:nvPr/>
          </p:nvSpPr>
          <p:spPr>
            <a:xfrm>
              <a:off x="5142378" y="2782113"/>
              <a:ext cx="4902230" cy="338554"/>
            </a:xfrm>
            <a:prstGeom prst="rect">
              <a:avLst/>
            </a:prstGeom>
            <a:noFill/>
            <a:effectLst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ko-KR" altLang="en-US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교육실습의 평가</a:t>
              </a:r>
              <a:endParaRPr lang="ko-KR" altLang="en-US" sz="1600" b="1">
                <a:solidFill>
                  <a:srgbClr val="FF0000"/>
                </a:solidFill>
                <a:latin typeface="HY신명조"/>
                <a:ea typeface="HY신명조"/>
                <a:cs typeface="Arial"/>
              </a:endParaRPr>
            </a:p>
          </p:txBody>
        </p:sp>
        <p:sp>
          <p:nvSpPr>
            <p:cNvPr id="40" name="TextBox 10"/>
            <p:cNvSpPr txBox="1"/>
            <p:nvPr/>
          </p:nvSpPr>
          <p:spPr>
            <a:xfrm>
              <a:off x="5142378" y="3298864"/>
              <a:ext cx="4902230" cy="338554"/>
            </a:xfrm>
            <a:prstGeom prst="rect">
              <a:avLst/>
            </a:prstGeom>
            <a:noFill/>
            <a:effectLst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ko-KR" altLang="en-US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</a:rPr>
                <a:t>교육실습생으로서의 실천자세</a:t>
              </a:r>
              <a:endParaRPr lang="ko-KR" altLang="en-US" sz="1600" b="1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  <a:cs typeface="Arial"/>
              </a:endParaRPr>
            </a:p>
          </p:txBody>
        </p:sp>
        <p:sp>
          <p:nvSpPr>
            <p:cNvPr id="41" name="TextBox 10"/>
            <p:cNvSpPr txBox="1"/>
            <p:nvPr/>
          </p:nvSpPr>
          <p:spPr>
            <a:xfrm>
              <a:off x="5142378" y="3815400"/>
              <a:ext cx="4902230" cy="338554"/>
            </a:xfrm>
            <a:prstGeom prst="rect">
              <a:avLst/>
            </a:prstGeom>
            <a:noFill/>
            <a:effectLst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ko-KR" altLang="en-US" sz="1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공지 사항</a:t>
              </a:r>
              <a:endParaRPr lang="ko-KR" altLang="en-US" sz="1600" b="1">
                <a:solidFill>
                  <a:srgbClr val="FF0000"/>
                </a:solidFill>
                <a:latin typeface="HY신명조"/>
                <a:ea typeface="HY신명조"/>
                <a:cs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775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 algn="ctr">
              <a:defRPr/>
            </a:pPr>
            <a:r>
              <a:rPr lang="en-US" altLang="ko-KR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en-US" altLang="ko-KR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[1] </a:t>
            </a:r>
            <a:r>
              <a:rPr lang="ko-KR" altLang="en-US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학교현장실습의</a:t>
            </a:r>
            <a:r>
              <a:rPr lang="en-US" altLang="ko-KR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의의와 목적</a:t>
            </a:r>
            <a:endParaRPr lang="ko-KR" altLang="en-US">
              <a:solidFill>
                <a:srgbClr val="000000"/>
              </a:solidFill>
              <a:latin typeface="HY신명조"/>
              <a:ea typeface="HY신명조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19572" y="2011680"/>
            <a:ext cx="7812868" cy="266319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>
                <a:lumMod val="75000"/>
                <a:lumOff val="25000"/>
              </a:schemeClr>
            </a:solidFill>
            <a:prstDash val="solid"/>
          </a:ln>
        </p:spPr>
        <p:txBody>
          <a:bodyPr wrap="square" anchor="ctr">
            <a:spAutoFit/>
          </a:bodyPr>
          <a:lstStyle/>
          <a:p>
            <a:pPr marL="285750" lvl="0" indent="-285750">
              <a:lnSpc>
                <a:spcPct val="250000"/>
              </a:lnSpc>
              <a:buFont typeface="Wingdings"/>
              <a:buChar char="ü"/>
              <a:defRPr/>
            </a:pPr>
            <a:r>
              <a:rPr lang="ko-KR" altLang="en-US" sz="1350" b="1">
                <a:solidFill>
                  <a:schemeClr val="tx1"/>
                </a:solidFill>
                <a:latin typeface="HY신명조"/>
                <a:ea typeface="HY신명조"/>
              </a:rPr>
              <a:t>교직과목을 이수한 뒤</a:t>
            </a:r>
            <a:r>
              <a:rPr lang="en-US" altLang="ko-KR" sz="1350" b="1">
                <a:solidFill>
                  <a:schemeClr val="tx1"/>
                </a:solidFill>
                <a:latin typeface="HY신명조"/>
                <a:ea typeface="HY신명조"/>
              </a:rPr>
              <a:t>,</a:t>
            </a:r>
            <a:r>
              <a:rPr lang="ko-KR" altLang="en-US" sz="1350" b="1">
                <a:solidFill>
                  <a:schemeClr val="tx1"/>
                </a:solidFill>
                <a:latin typeface="HY신명조"/>
                <a:ea typeface="HY신명조"/>
              </a:rPr>
              <a:t> 일정 기간 동안 </a:t>
            </a:r>
            <a:r>
              <a:rPr lang="ko-KR" altLang="en-US" sz="1350" b="1" u="sng">
                <a:solidFill>
                  <a:srgbClr val="0000FF"/>
                </a:solidFill>
                <a:latin typeface="HY신명조"/>
                <a:ea typeface="HY신명조"/>
              </a:rPr>
              <a:t>학교현장의 실제적인 교육활동에 참여</a:t>
            </a:r>
            <a:r>
              <a:rPr lang="ko-KR" altLang="en-US" sz="1350" b="1">
                <a:solidFill>
                  <a:schemeClr val="tx1"/>
                </a:solidFill>
                <a:latin typeface="HY신명조"/>
                <a:ea typeface="HY신명조"/>
              </a:rPr>
              <a:t>함으로써 교육활동에 대한 체험과 함께 교사교육의 효과를 올리고자 하는 과정</a:t>
            </a:r>
          </a:p>
          <a:p>
            <a:pPr marL="285750" lvl="0" indent="-285750">
              <a:lnSpc>
                <a:spcPct val="250000"/>
              </a:lnSpc>
              <a:buFont typeface="Wingdings"/>
              <a:buChar char="ü"/>
              <a:defRPr/>
            </a:pPr>
            <a:r>
              <a:rPr lang="ko-KR" altLang="en-US" sz="1350" b="1">
                <a:solidFill>
                  <a:schemeClr val="tx1"/>
                </a:solidFill>
                <a:latin typeface="HY신명조"/>
                <a:ea typeface="HY신명조"/>
              </a:rPr>
              <a:t>교육실습은 대학에서 배우고 익힌 교육 및 교과교육에 관한 전반적인 이론을 현장에서 확인하고</a:t>
            </a:r>
            <a:r>
              <a:rPr lang="en-US" altLang="ko-KR" sz="1350" b="1">
                <a:solidFill>
                  <a:schemeClr val="tx1"/>
                </a:solidFill>
                <a:latin typeface="HY신명조"/>
                <a:ea typeface="HY신명조"/>
              </a:rPr>
              <a:t>, </a:t>
            </a:r>
            <a:r>
              <a:rPr lang="ko-KR" altLang="en-US" sz="1350" b="1" u="sng">
                <a:solidFill>
                  <a:srgbClr val="0000FF"/>
                </a:solidFill>
                <a:latin typeface="HY신명조"/>
                <a:ea typeface="HY신명조"/>
              </a:rPr>
              <a:t>이론과 실천의 결합</a:t>
            </a:r>
            <a:r>
              <a:rPr lang="ko-KR" altLang="en-US" sz="1350" b="1">
                <a:solidFill>
                  <a:schemeClr val="tx1"/>
                </a:solidFill>
                <a:latin typeface="HY신명조"/>
                <a:ea typeface="HY신명조"/>
              </a:rPr>
              <a:t>에서 나타나는 차이점을 인식하고 이를 수정하는데 기여하며</a:t>
            </a:r>
            <a:r>
              <a:rPr lang="en-US" altLang="ko-KR" sz="1350" b="1">
                <a:solidFill>
                  <a:schemeClr val="tx1"/>
                </a:solidFill>
                <a:latin typeface="HY신명조"/>
                <a:ea typeface="HY신명조"/>
              </a:rPr>
              <a:t>, </a:t>
            </a:r>
            <a:r>
              <a:rPr lang="ko-KR" altLang="en-US" sz="1350" b="1">
                <a:solidFill>
                  <a:schemeClr val="tx1"/>
                </a:solidFill>
                <a:latin typeface="HY신명조"/>
                <a:ea typeface="HY신명조"/>
              </a:rPr>
              <a:t>미래 교사로서의 자질과 적성을 스스로 평가할 수 있는 좋은 계기</a:t>
            </a:r>
            <a:endParaRPr lang="en-US" altLang="ko-KR" sz="1350" b="1">
              <a:solidFill>
                <a:schemeClr val="tx1"/>
              </a:solidFill>
              <a:latin typeface="HY신명조"/>
              <a:ea typeface="HY신명조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611560" y="1317997"/>
            <a:ext cx="4968552" cy="480322"/>
            <a:chOff x="1805553" y="885949"/>
            <a:chExt cx="2721875" cy="480322"/>
          </a:xfrm>
        </p:grpSpPr>
        <p:sp>
          <p:nvSpPr>
            <p:cNvPr id="45" name="TextBox 5"/>
            <p:cNvSpPr txBox="1"/>
            <p:nvPr/>
          </p:nvSpPr>
          <p:spPr>
            <a:xfrm>
              <a:off x="1805553" y="885949"/>
              <a:ext cx="504056" cy="461665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ko-KR" sz="2400" b="1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1.</a:t>
              </a:r>
              <a:endParaRPr lang="ko-KR" altLang="en-US" sz="2400" b="1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  <a:cs typeface="Arial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123728" y="912881"/>
              <a:ext cx="2403700" cy="453390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lvl="0">
                <a:defRPr/>
              </a:pPr>
              <a:r>
                <a:rPr lang="ko-KR" altLang="en-US" sz="2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학교 교육현장실습의 의의</a:t>
              </a:r>
              <a:endParaRPr lang="ko-KR" altLang="en-US" sz="2400" b="1">
                <a:solidFill>
                  <a:srgbClr val="000000"/>
                </a:solidFill>
                <a:latin typeface="HY신명조"/>
                <a:ea typeface="HY신명조"/>
                <a:cs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56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 algn="ctr">
              <a:defRPr/>
            </a:pPr>
            <a:r>
              <a:rPr lang="en-US" altLang="ko-KR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[1] </a:t>
            </a:r>
            <a:r>
              <a:rPr lang="ko-KR" altLang="en-US" sz="400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</a:t>
            </a:r>
            <a:r>
              <a:rPr lang="en-US" altLang="ko-KR" sz="400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 sz="400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의의와 목적</a:t>
            </a:r>
            <a:endParaRPr lang="ko-KR" altLang="en-US" sz="4000">
              <a:solidFill>
                <a:schemeClr val="dk1"/>
              </a:solidFill>
              <a:latin typeface="HY신명조"/>
              <a:ea typeface="HY신명조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19572" y="2192655"/>
            <a:ext cx="7812868" cy="228219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>
                <a:lumMod val="75000"/>
                <a:lumOff val="25000"/>
              </a:schemeClr>
            </a:solidFill>
            <a:prstDash val="solid"/>
          </a:ln>
        </p:spPr>
        <p:txBody>
          <a:bodyPr wrap="square" anchor="ctr">
            <a:spAutoFit/>
          </a:bodyPr>
          <a:lstStyle/>
          <a:p>
            <a:pPr marL="285750" lvl="0" indent="-285750">
              <a:buFont typeface="Wingdings"/>
              <a:buChar char="§"/>
              <a:defRPr/>
            </a:pP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학교 현장 이해 및 수업</a:t>
            </a:r>
            <a:r>
              <a:rPr lang="en-US" altLang="ko-KR" sz="1600">
                <a:solidFill>
                  <a:schemeClr val="tx1"/>
                </a:solidFill>
                <a:latin typeface="맑은 고딕"/>
                <a:ea typeface="맑은 고딕"/>
              </a:rPr>
              <a:t>·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평가</a:t>
            </a:r>
            <a:r>
              <a:rPr lang="en-US" altLang="ko-KR" sz="1600">
                <a:solidFill>
                  <a:schemeClr val="tx1"/>
                </a:solidFill>
                <a:latin typeface="맑은 고딕"/>
                <a:ea typeface="맑은 고딕"/>
              </a:rPr>
              <a:t>·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학생생활지도 등 </a:t>
            </a:r>
            <a:r>
              <a:rPr lang="ko-KR" altLang="en-US" sz="1600" u="sng">
                <a:solidFill>
                  <a:schemeClr val="tx1"/>
                </a:solidFill>
                <a:latin typeface="맑은 고딕"/>
                <a:ea typeface="맑은 고딕"/>
              </a:rPr>
              <a:t>전문 역량 함양</a:t>
            </a:r>
          </a:p>
          <a:p>
            <a:pPr marL="285750" lvl="0" indent="-285750">
              <a:buFont typeface="Wingdings"/>
              <a:buChar char="§"/>
              <a:defRPr/>
            </a:pP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교직에 대한 </a:t>
            </a:r>
            <a:r>
              <a:rPr lang="ko-KR" altLang="en-US" sz="1600" u="sng">
                <a:solidFill>
                  <a:schemeClr val="tx1"/>
                </a:solidFill>
                <a:latin typeface="맑은 고딕"/>
                <a:ea typeface="맑은 고딕"/>
              </a:rPr>
              <a:t>적성을 점검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할 수 있는 기회 제공</a:t>
            </a:r>
          </a:p>
          <a:p>
            <a:pPr marL="285750" lvl="0" indent="-285750">
              <a:buFont typeface="Wingdings"/>
              <a:buChar char="§"/>
              <a:defRPr/>
            </a:pPr>
            <a:r>
              <a:rPr lang="ko-KR" altLang="en-US" sz="1600" u="sng">
                <a:solidFill>
                  <a:schemeClr val="tx1"/>
                </a:solidFill>
                <a:latin typeface="맑은 고딕"/>
                <a:ea typeface="맑은 고딕"/>
              </a:rPr>
              <a:t>교육이론과 교육실천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이 상호작용하는 경험을 통한 교육이론 탐구</a:t>
            </a:r>
          </a:p>
          <a:p>
            <a:pPr marL="285750" lvl="0" indent="-285750">
              <a:buFont typeface="Wingdings"/>
              <a:buChar char="§"/>
              <a:defRPr/>
            </a:pP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교원 양성기관에서 습득한 </a:t>
            </a:r>
            <a:r>
              <a:rPr lang="ko-KR" altLang="en-US" sz="1600" u="sng">
                <a:solidFill>
                  <a:schemeClr val="tx1"/>
                </a:solidFill>
                <a:latin typeface="맑은 고딕"/>
                <a:ea typeface="맑은 고딕"/>
              </a:rPr>
              <a:t>교육이론을 실천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할 수 있는 기회 제공</a:t>
            </a:r>
          </a:p>
          <a:p>
            <a:pPr marL="285750" lvl="0" indent="-285750">
              <a:buFont typeface="Wingdings"/>
              <a:buChar char="§"/>
              <a:defRPr/>
            </a:pP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교원 </a:t>
            </a:r>
            <a:r>
              <a:rPr lang="ko-KR" altLang="en-US" sz="1600" u="sng">
                <a:solidFill>
                  <a:schemeClr val="tx1"/>
                </a:solidFill>
                <a:latin typeface="맑은 고딕"/>
                <a:ea typeface="맑은 고딕"/>
              </a:rPr>
              <a:t>임용 전 자기 평가의 기회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가 되고 </a:t>
            </a:r>
            <a:r>
              <a:rPr lang="ko-KR" altLang="en-US" sz="1600" u="sng">
                <a:solidFill>
                  <a:schemeClr val="tx1"/>
                </a:solidFill>
                <a:latin typeface="맑은 고딕"/>
                <a:ea typeface="맑은 고딕"/>
              </a:rPr>
              <a:t>현장연구에 대한 동기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 부여 </a:t>
            </a:r>
          </a:p>
          <a:p>
            <a:pPr marL="285750" lvl="0" indent="-285750">
              <a:buFont typeface="Wingdings"/>
              <a:buChar char="§"/>
              <a:defRPr/>
            </a:pP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수업실행 후 피드백을 통한 </a:t>
            </a:r>
            <a:r>
              <a:rPr lang="ko-KR" altLang="en-US" sz="1600" u="sng">
                <a:solidFill>
                  <a:schemeClr val="tx1"/>
                </a:solidFill>
                <a:latin typeface="맑은 고딕"/>
                <a:ea typeface="맑은 고딕"/>
              </a:rPr>
              <a:t>수업기술 습득 및 수업 개선 의지 함양</a:t>
            </a:r>
          </a:p>
          <a:p>
            <a:pPr marL="285750" lvl="0" indent="-285750">
              <a:buFont typeface="Wingdings"/>
              <a:buChar char="§"/>
              <a:defRPr/>
            </a:pP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학교</a:t>
            </a:r>
            <a:r>
              <a:rPr lang="en-US" altLang="ko-KR" sz="1600">
                <a:solidFill>
                  <a:schemeClr val="tx1"/>
                </a:solidFill>
                <a:latin typeface="맑은 고딕"/>
                <a:ea typeface="맑은 고딕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협력교사</a:t>
            </a:r>
            <a:r>
              <a:rPr lang="en-US" altLang="ko-KR" sz="1600">
                <a:solidFill>
                  <a:schemeClr val="tx1"/>
                </a:solidFill>
                <a:latin typeface="맑은 고딕"/>
                <a:ea typeface="맑은 고딕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예비교원 간 상호 작용을 통해 </a:t>
            </a:r>
            <a:r>
              <a:rPr lang="ko-KR" altLang="en-US" sz="1600" u="sng">
                <a:solidFill>
                  <a:schemeClr val="tx1"/>
                </a:solidFill>
                <a:latin typeface="맑은 고딕"/>
                <a:ea typeface="맑은 고딕"/>
              </a:rPr>
              <a:t>교사가 갖출 역량 탐색</a:t>
            </a:r>
          </a:p>
          <a:p>
            <a:pPr marL="285750" lvl="0" indent="-285750">
              <a:buFont typeface="Wingdings"/>
              <a:buChar char="§"/>
              <a:defRPr/>
            </a:pP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직장 생활</a:t>
            </a:r>
            <a:r>
              <a:rPr lang="en-US" altLang="ko-KR" sz="1600">
                <a:solidFill>
                  <a:schemeClr val="tx1"/>
                </a:solidFill>
                <a:latin typeface="맑은 고딕"/>
                <a:ea typeface="맑은 고딕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동료 간 </a:t>
            </a:r>
            <a:r>
              <a:rPr lang="ko-KR" altLang="en-US" sz="1600" u="sng">
                <a:solidFill>
                  <a:schemeClr val="tx1"/>
                </a:solidFill>
                <a:latin typeface="맑은 고딕"/>
                <a:ea typeface="맑은 고딕"/>
              </a:rPr>
              <a:t>바람직한 인간관계</a:t>
            </a: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를 형성하는 경험 습득</a:t>
            </a:r>
          </a:p>
          <a:p>
            <a:pPr marL="285750" lvl="0" indent="-285750">
              <a:buFont typeface="Wingdings"/>
              <a:buChar char="§"/>
              <a:defRPr/>
            </a:pPr>
            <a:r>
              <a:rPr lang="ko-KR" altLang="en-US" sz="1600">
                <a:solidFill>
                  <a:schemeClr val="tx1"/>
                </a:solidFill>
                <a:latin typeface="맑은 고딕"/>
                <a:ea typeface="맑은 고딕"/>
              </a:rPr>
              <a:t>올바른 교육관을 바탕으로 한 </a:t>
            </a:r>
            <a:r>
              <a:rPr lang="ko-KR" altLang="en-US" sz="1600" u="sng">
                <a:solidFill>
                  <a:schemeClr val="tx1"/>
                </a:solidFill>
                <a:latin typeface="맑은 고딕"/>
                <a:ea typeface="맑은 고딕"/>
              </a:rPr>
              <a:t>교사로서의 사명감 함양</a:t>
            </a:r>
          </a:p>
        </p:txBody>
      </p:sp>
      <p:grpSp>
        <p:nvGrpSpPr>
          <p:cNvPr id="44" name="그룹 43"/>
          <p:cNvGrpSpPr/>
          <p:nvPr/>
        </p:nvGrpSpPr>
        <p:grpSpPr>
          <a:xfrm>
            <a:off x="597471" y="1154430"/>
            <a:ext cx="6566817" cy="501015"/>
            <a:chOff x="1805552" y="953514"/>
            <a:chExt cx="2721876" cy="356907"/>
          </a:xfrm>
        </p:grpSpPr>
        <p:sp>
          <p:nvSpPr>
            <p:cNvPr id="45" name="TextBox 5"/>
            <p:cNvSpPr txBox="1"/>
            <p:nvPr/>
          </p:nvSpPr>
          <p:spPr>
            <a:xfrm>
              <a:off x="1805552" y="953514"/>
              <a:ext cx="504055" cy="322980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ko-KR" sz="2400" b="1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2.</a:t>
              </a:r>
              <a:endParaRPr lang="ko-KR" altLang="en-US" sz="2400" b="1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  <a:cs typeface="Arial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016350" y="987441"/>
              <a:ext cx="2511078" cy="322980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lvl="0">
                <a:defRPr/>
              </a:pPr>
              <a:r>
                <a:rPr lang="ko-KR" altLang="en-US" sz="2400" b="1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교육실습의 기능</a:t>
              </a:r>
              <a:r>
                <a:rPr lang="en-US" altLang="ko-KR" sz="2400" b="1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2400" b="1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목적</a:t>
              </a:r>
              <a:r>
                <a:rPr lang="en-US" altLang="ko-KR" sz="2400" b="1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)</a:t>
              </a:r>
              <a:r>
                <a:rPr lang="en-US" altLang="ko-KR" sz="1100" b="1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(2024, </a:t>
              </a:r>
              <a:r>
                <a:rPr lang="ko-KR" altLang="en-US" sz="1100" b="1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교육부 교육실습 운영 안내자료 참조</a:t>
              </a:r>
              <a:r>
                <a:rPr lang="en-US" altLang="ko-KR" sz="1100" b="1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)</a:t>
              </a:r>
              <a:endParaRPr lang="en-US" altLang="ko-KR" sz="1100" b="1">
                <a:latin typeface="HY신명조"/>
                <a:ea typeface="HY신명조"/>
                <a:cs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533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0" y="25735"/>
            <a:ext cx="9144000" cy="673807"/>
          </a:xfrm>
          <a:prstGeom prst="rect">
            <a:avLst/>
          </a:prstGeom>
        </p:spPr>
        <p:txBody>
          <a:bodyPr/>
          <a:lstStyle/>
          <a:p>
            <a:pPr lvl="0" algn="ctr">
              <a:defRPr/>
            </a:pPr>
            <a:r>
              <a:rPr lang="en-US" altLang="ko-KR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en-US" altLang="ko-KR" sz="280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[2]</a:t>
            </a:r>
            <a:r>
              <a:rPr lang="ko-KR" altLang="en-US" sz="280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학교현장학습을 통해 예비교원이 길러야 할 역량</a:t>
            </a:r>
            <a:endParaRPr lang="ko-KR" altLang="en-US" sz="280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HY신명조"/>
              <a:ea typeface="HY신명조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611559" y="659130"/>
            <a:ext cx="6984778" cy="577215"/>
            <a:chOff x="1805552" y="899318"/>
            <a:chExt cx="2588450" cy="474525"/>
          </a:xfrm>
        </p:grpSpPr>
        <p:sp>
          <p:nvSpPr>
            <p:cNvPr id="45" name="TextBox 5"/>
            <p:cNvSpPr txBox="1"/>
            <p:nvPr/>
          </p:nvSpPr>
          <p:spPr>
            <a:xfrm>
              <a:off x="1805552" y="930640"/>
              <a:ext cx="504056" cy="372729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ko-KR" sz="2400" b="1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-</a:t>
              </a:r>
              <a:endParaRPr lang="ko-KR" altLang="en-US" sz="2400" b="1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  <a:cs typeface="Arial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1858922" y="899318"/>
              <a:ext cx="2535080" cy="474525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lvl="0" algn="ctr">
                <a:defRPr/>
              </a:pPr>
              <a:r>
                <a:rPr lang="ko-KR" altLang="en-US" sz="2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학교현장학습을 통해 예비교원이 길러야 할 역량</a:t>
              </a:r>
            </a:p>
            <a:p>
              <a:pPr lvl="0" algn="ctr">
                <a:defRPr/>
              </a:pPr>
              <a:r>
                <a:rPr lang="en-US" altLang="ko-KR" sz="12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(2024, </a:t>
              </a:r>
              <a:r>
                <a:rPr lang="ko-KR" altLang="en-US" sz="12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교육부 교육실습 운영 안내자료 참조</a:t>
              </a:r>
              <a:r>
                <a:rPr lang="en-US" altLang="ko-KR" sz="12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)</a:t>
              </a:r>
            </a:p>
          </p:txBody>
        </p:sp>
      </p:grp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107504" y="1275606"/>
          <a:ext cx="8931480" cy="3737145"/>
        </p:xfrm>
        <a:graphic>
          <a:graphicData uri="http://schemas.openxmlformats.org/drawingml/2006/table">
            <a:tbl>
              <a:tblPr firstRow="1" bandRow="1"/>
              <a:tblGrid>
                <a:gridCol w="658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27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24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028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4177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1" kern="0" spc="23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구분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>
                      <a:noFill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8702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AAE1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1" kern="0" spc="23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세부요소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8702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AAE1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0" spc="23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구분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8702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AAE1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0" spc="23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세부요소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8702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AAE1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2571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b="1" kern="0" spc="-60">
                          <a:solidFill>
                            <a:srgbClr val="FF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교육과정</a:t>
                      </a:r>
                      <a:endParaRPr lang="ko-KR" altLang="en-US" sz="900" b="1" kern="0" spc="0">
                        <a:solidFill>
                          <a:srgbClr val="FF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>
                      <a:noFill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・학교 및 교과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교육 과정 이해 및 실행력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학급 교육과정 설계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교육과정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-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수업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-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평가 전과정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및 교과 </a:t>
                      </a:r>
                      <a:r>
                        <a:rPr lang="ko-KR" altLang="en-US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교육과정 재구성</a:t>
                      </a:r>
                      <a:r>
                        <a:rPr lang="en-US" altLang="ko-KR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만들어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  가는 교육과정</a:t>
                      </a:r>
                      <a:r>
                        <a:rPr lang="en-US" altLang="ko-KR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역량 등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유아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: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2019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개정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초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·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중등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: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2015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개정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2022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개정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창의적 체험활동 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교육과정 이해 및 개발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(4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대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: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자율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동아리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봉사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진로 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→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  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2022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개정 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3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개영역 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: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교육자치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동아리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진로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900" b="1" kern="0" spc="-60">
                          <a:solidFill>
                            <a:srgbClr val="FF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교직 문화</a:t>
                      </a:r>
                    </a:p>
                    <a:p>
                      <a:pPr marL="0" marR="0" lvl="0" indent="0" 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b="1" kern="0" spc="0">
                        <a:solidFill>
                          <a:srgbClr val="FF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교직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/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학교 문화 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전반에 대한 이해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권위적 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&amp;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민주적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교과연구회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학습공동체 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등 연구문화 경험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동료 교사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교장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·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교감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과의 협력적 태도 등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9139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b="1" kern="0" spc="-60">
                          <a:solidFill>
                            <a:srgbClr val="FF0000"/>
                          </a:solidFill>
                          <a:effectLst/>
                          <a:latin typeface="함초롬바탕"/>
                          <a:ea typeface="함초롬바탕"/>
                        </a:rPr>
                        <a:t>수업지도</a:t>
                      </a:r>
                      <a:endParaRPr lang="ko-KR" altLang="en-US" sz="900" b="1" kern="0" spc="0">
                        <a:solidFill>
                          <a:srgbClr val="FF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>
                      <a:noFill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다양한 교수</a:t>
                      </a:r>
                      <a:r>
                        <a:rPr lang="en-US" altLang="ko-KR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‧</a:t>
                      </a:r>
                      <a:r>
                        <a:rPr lang="ko-KR" altLang="en-US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학습방법 및 교수전략 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이해와 적용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학생  참여중심 수업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교과 융합 등 창의적 교수</a:t>
                      </a:r>
                      <a:r>
                        <a:rPr lang="en-US" altLang="ko-KR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-</a:t>
                      </a:r>
                      <a:r>
                        <a:rPr lang="ko-KR" altLang="en-US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학습 설계와 적용</a:t>
                      </a:r>
                      <a:r>
                        <a:rPr lang="en-US" altLang="ko-KR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수업지도안 작성</a:t>
                      </a:r>
                      <a:r>
                        <a:rPr lang="en-US" altLang="ko-KR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  <a:r>
                        <a:rPr lang="ko-KR" altLang="en-US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교육 자료 및 평가도구 개발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과 활용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과정중심평가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성장참조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능력 참조평가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미디어 등 다양한 매체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를 활용한 교수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-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학습 방법 적용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온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·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오프라인 수업 적용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특수교육대상자 및 학생별 개별화 지도 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방법 등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통합교육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특수학급</a:t>
                      </a:r>
                      <a:r>
                        <a:rPr lang="en-US" altLang="ko-KR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  <a:r>
                        <a:rPr lang="ko-KR" altLang="en-US" sz="900" kern="0" spc="-4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900" b="1" kern="0" spc="-60">
                          <a:solidFill>
                            <a:srgbClr val="FF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교직 실무</a:t>
                      </a:r>
                    </a:p>
                    <a:p>
                      <a:pPr marL="0" marR="0" lvl="0" indent="0" 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b="1" kern="0" spc="0">
                        <a:solidFill>
                          <a:srgbClr val="FF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・교수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-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학습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이외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의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교내외 업무 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처리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공문서처리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기획안 작성 등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교육과정 변화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유아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: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2019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개정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초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·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중등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: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2022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개정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), 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   고교학점제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(2025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전면 시행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등 교육정책 이해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행정업무시스템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활용 등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학교생활기록부 작성방법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학교회계시스템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8260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b="1" kern="0" spc="-60">
                          <a:solidFill>
                            <a:srgbClr val="FF0000"/>
                          </a:solidFill>
                          <a:effectLst/>
                          <a:latin typeface="함초롬바탕"/>
                          <a:ea typeface="함초롬바탕"/>
                        </a:rPr>
                        <a:t>생활지도 </a:t>
                      </a:r>
                      <a:endParaRPr lang="ko-KR" altLang="en-US" sz="900" b="1" kern="0" spc="0">
                        <a:solidFill>
                          <a:srgbClr val="FF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>
                      <a:noFill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학생 관찰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-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기록 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및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상담기술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이해 및 활용 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・학생과의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공감 능력 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향상을 위한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대화법 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900" b="1" kern="0" spc="-60">
                          <a:solidFill>
                            <a:srgbClr val="FF0000"/>
                          </a:solidFill>
                          <a:effectLst/>
                          <a:latin typeface="함초롬바탕"/>
                          <a:ea typeface="함초롬바탕"/>
                        </a:rPr>
                        <a:t>변화 적응</a:t>
                      </a:r>
                      <a:endParaRPr lang="ko-KR" altLang="en-US" sz="900" b="1" kern="0" spc="0">
                        <a:solidFill>
                          <a:srgbClr val="FF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디지털 교육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(AI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교육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),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원격교육 등 최신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ICT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를 활용한 교육 방법 적용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-2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다문화 가정 학생 </a:t>
                      </a:r>
                      <a:r>
                        <a:rPr lang="ko-KR" altLang="en-US" sz="900" kern="0" spc="-2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증가에 따른 </a:t>
                      </a:r>
                      <a:r>
                        <a:rPr lang="ko-KR" altLang="en-US" sz="900" b="1" kern="0" spc="-2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문화적 다양성 대처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교육과정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고교학점제 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등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교육제도와 정책 변화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8260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b="1" kern="0" spc="-60">
                          <a:solidFill>
                            <a:srgbClr val="FF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학급경영</a:t>
                      </a:r>
                      <a:endParaRPr lang="ko-KR" altLang="en-US" sz="900" b="1" kern="0" spc="0">
                        <a:solidFill>
                          <a:srgbClr val="FF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>
                      <a:noFill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민주적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/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협력적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/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창의적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학급 경영 능력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학급 조직 구성 및 관리  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학급 행사 계획 및 실행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900" b="1" kern="0" spc="-60">
                          <a:solidFill>
                            <a:srgbClr val="FF0000"/>
                          </a:solidFill>
                          <a:effectLst/>
                          <a:latin typeface="함초롬바탕"/>
                          <a:ea typeface="함초롬바탕"/>
                        </a:rPr>
                        <a:t>자기발전</a:t>
                      </a:r>
                    </a:p>
                    <a:p>
                      <a:pPr marL="0" marR="0" lvl="0" indent="0" 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900" b="1" kern="0" spc="0">
                        <a:solidFill>
                          <a:srgbClr val="FF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교원들의 생애주기별 연수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등 개발 방법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학교중심연수의 방법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학생 동아리 지원을 위한 취미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교과 외 활동 </a:t>
                      </a:r>
                    </a:p>
                    <a:p>
                      <a:pPr marL="0" marR="0" lvl="0" indent="0" algn="just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・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주전공 이외의 복수 다 교과 역량 강화 태도 등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23028" marR="23028" marT="6367" marB="6367" anchor="ctr">
                    <a:lnL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3EC1F2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502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3528" y="25735"/>
            <a:ext cx="8424936" cy="776530"/>
          </a:xfrm>
        </p:spPr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[3] 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내용</a:t>
            </a:r>
            <a:r>
              <a:rPr lang="en-US" altLang="ko-KR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(3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가지</a:t>
            </a:r>
            <a:r>
              <a:rPr lang="en-US" altLang="ko-KR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)</a:t>
            </a:r>
            <a:endParaRPr lang="en-US" altLang="ko-KR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187624" y="1203595"/>
            <a:ext cx="7416824" cy="3156950"/>
            <a:chOff x="515169" y="2020163"/>
            <a:chExt cx="2585081" cy="1199194"/>
          </a:xfrm>
        </p:grpSpPr>
        <p:sp>
          <p:nvSpPr>
            <p:cNvPr id="17" name="TextBox 16"/>
            <p:cNvSpPr txBox="1"/>
            <p:nvPr/>
          </p:nvSpPr>
          <p:spPr>
            <a:xfrm>
              <a:off x="515169" y="2337260"/>
              <a:ext cx="2585081" cy="8820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defRPr/>
              </a:pPr>
              <a:r>
                <a:rPr lang="en-US" altLang="ko-KR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-</a:t>
              </a: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학생 및 교사의 활동과 학교환경을 이해하기 위하여</a:t>
              </a:r>
              <a:r>
                <a:rPr lang="ko-KR" alt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실제수업과 실무실습을 하기 전에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 관련 영역을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수업참관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·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수업견학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관찰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)</a:t>
              </a: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하는 것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-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4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주기준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(1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주 정도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)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 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: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교과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군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)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수업과 창의적 체험활동 수업참관 포함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① 수업참관을 통한 교직에 대한 이해와 교육자의 자세 인식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② 교육 이론의 현장 적용 방법에 대한 비판적 이해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</a:rPr>
                <a:t>③ 교사 수업 활동 및 학생의 학습 장면 관찰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en-US" altLang="ko-KR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④ </a:t>
              </a: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학교 현장의 교육활동 관찰을 통한 교육실태 파악</a:t>
              </a:r>
              <a:endParaRPr lang="en-US" altLang="ko-KR" sz="1400" b="1">
                <a:solidFill>
                  <a:schemeClr val="dk1"/>
                </a:solidFill>
                <a:latin typeface="HY신명조"/>
                <a:ea typeface="HY신명조"/>
                <a:cs typeface="Arial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15169" y="2020163"/>
              <a:ext cx="2585081" cy="25485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en-US" altLang="ko-KR" sz="2400" b="1">
                  <a:latin typeface="HY신명조"/>
                  <a:ea typeface="HY신명조"/>
                  <a:cs typeface="Arial"/>
                </a:rPr>
                <a:t>1. </a:t>
              </a:r>
              <a:r>
                <a:rPr lang="ko-KR" altLang="en-US" sz="2400" b="1">
                  <a:latin typeface="HY신명조"/>
                  <a:ea typeface="HY신명조"/>
                  <a:cs typeface="Arial"/>
                </a:rPr>
                <a:t>수업 참관 실습</a:t>
              </a:r>
              <a:r>
                <a:rPr lang="en-US" altLang="ko-KR" sz="2400" b="1"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2400" b="1">
                  <a:latin typeface="HY신명조"/>
                  <a:ea typeface="HY신명조"/>
                  <a:cs typeface="Arial"/>
                </a:rPr>
                <a:t>수업 관찰</a:t>
              </a:r>
              <a:r>
                <a:rPr lang="en-US" altLang="ko-KR" sz="2400" b="1">
                  <a:latin typeface="HY신명조"/>
                  <a:ea typeface="HY신명조"/>
                  <a:cs typeface="Arial"/>
                </a:rPr>
                <a:t>, Observation)(1</a:t>
              </a:r>
              <a:r>
                <a:rPr lang="ko-KR" altLang="en-US" sz="2400" b="1">
                  <a:latin typeface="HY신명조"/>
                  <a:ea typeface="HY신명조"/>
                  <a:cs typeface="Arial"/>
                </a:rPr>
                <a:t>주차</a:t>
              </a:r>
              <a:r>
                <a:rPr lang="en-US" altLang="ko-KR" sz="2400" b="1">
                  <a:latin typeface="HY신명조"/>
                  <a:ea typeface="HY신명조"/>
                  <a:cs typeface="Arial"/>
                </a:rPr>
                <a:t>)</a:t>
              </a:r>
            </a:p>
            <a:p>
              <a:pPr lvl="0" algn="r">
                <a:defRPr/>
              </a:pPr>
              <a:r>
                <a:rPr lang="ko-KR" altLang="en-US" sz="1400" b="1">
                  <a:latin typeface="HY신명조"/>
                  <a:ea typeface="HY신명조"/>
                  <a:cs typeface="Arial"/>
                </a:rPr>
                <a:t>      </a:t>
              </a:r>
              <a:r>
                <a:rPr lang="en-US" altLang="ko-KR" sz="1400" b="1"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1400" b="1">
                  <a:latin typeface="HY신명조"/>
                  <a:ea typeface="HY신명조"/>
                  <a:cs typeface="Arial"/>
                </a:rPr>
                <a:t>학교현장실습일지 </a:t>
              </a:r>
              <a:r>
                <a:rPr lang="en-US" altLang="ko-KR" sz="1400" b="1">
                  <a:latin typeface="HY신명조"/>
                  <a:ea typeface="HY신명조"/>
                  <a:cs typeface="Arial"/>
                </a:rPr>
                <a:t> </a:t>
              </a:r>
              <a:r>
                <a:rPr lang="ko-KR" altLang="en-US" sz="1400" b="1">
                  <a:latin typeface="HY신명조"/>
                  <a:ea typeface="HY신명조"/>
                  <a:cs typeface="Arial"/>
                </a:rPr>
                <a:t>참조</a:t>
              </a:r>
              <a:r>
                <a:rPr lang="en-US" altLang="ko-KR" sz="1400" b="1">
                  <a:latin typeface="HY신명조"/>
                  <a:ea typeface="HY신명조"/>
                  <a:cs typeface="Arial"/>
                </a:rPr>
                <a:t>)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297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25735"/>
            <a:ext cx="8064896" cy="776530"/>
          </a:xfrm>
        </p:spPr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[3] 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내용</a:t>
            </a:r>
            <a:endParaRPr lang="ko-KR" altLang="en-US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1187620" y="915560"/>
            <a:ext cx="7056785" cy="3102084"/>
            <a:chOff x="3316273" y="2010637"/>
            <a:chExt cx="2585081" cy="960577"/>
          </a:xfrm>
        </p:grpSpPr>
        <p:sp>
          <p:nvSpPr>
            <p:cNvPr id="20" name="TextBox 19"/>
            <p:cNvSpPr txBox="1"/>
            <p:nvPr/>
          </p:nvSpPr>
          <p:spPr>
            <a:xfrm>
              <a:off x="3316273" y="2250393"/>
              <a:ext cx="2585081" cy="72082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defRPr/>
              </a:pPr>
              <a:r>
                <a:rPr lang="en-US" altLang="ko-KR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-</a:t>
              </a: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교육 실습생이 지도교사의 조언과 지도 아래</a:t>
              </a:r>
              <a:r>
                <a:rPr lang="ko-KR" alt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교육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수업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)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활동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연구수업 포함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)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에 직접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참여하여 교직 경험을 터득</a:t>
              </a:r>
              <a:r>
                <a:rPr lang="ko-KR" alt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하는 과정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-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4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주기준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(1~2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주 정도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)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 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: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교사의 역할과 활동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,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교사의 보조자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등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① 수업 설계</a:t>
              </a:r>
              <a:r>
                <a:rPr lang="en-US" altLang="ko-KR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, </a:t>
              </a: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수업 준비</a:t>
              </a:r>
              <a:r>
                <a:rPr lang="en-US" altLang="ko-KR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, </a:t>
              </a: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수업 실행</a:t>
              </a:r>
              <a:r>
                <a:rPr lang="en-US" altLang="ko-KR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, </a:t>
              </a: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수업 후 평가 등 경험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② 대학에서 배운 교육 이론의 실제 적용 능력 배양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</a:rPr>
                <a:t>③ 교수</a:t>
              </a:r>
              <a:r>
                <a:rPr lang="en-US" altLang="ko-KR" sz="1400" b="1">
                  <a:solidFill>
                    <a:schemeClr val="dk1"/>
                  </a:solidFill>
                  <a:latin typeface="HY신명조"/>
                  <a:ea typeface="HY신명조"/>
                </a:rPr>
                <a:t>-</a:t>
              </a: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</a:rPr>
                <a:t>학습 원리 적용 및 실제적 </a:t>
              </a:r>
              <a:r>
                <a:rPr lang="en-US" altLang="ko-KR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· </a:t>
              </a: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</a:rPr>
                <a:t>효과적 방법 습득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en-US" altLang="ko-KR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④ </a:t>
              </a: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실제 수업을 통한 교수</a:t>
              </a:r>
              <a:r>
                <a:rPr lang="en-US" altLang="ko-KR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-</a:t>
              </a:r>
              <a:r>
                <a:rPr lang="ko-KR" altLang="en-US" sz="1400" b="1">
                  <a:solidFill>
                    <a:schemeClr val="dk1"/>
                  </a:solidFill>
                  <a:latin typeface="HY신명조"/>
                  <a:ea typeface="HY신명조"/>
                  <a:cs typeface="Arial"/>
                </a:rPr>
                <a:t>학습 수행 능력 신장</a:t>
              </a:r>
              <a:endParaRPr lang="en-US" altLang="ko-KR" sz="1400" b="1">
                <a:solidFill>
                  <a:schemeClr val="dk1"/>
                </a:solidFill>
                <a:latin typeface="HY신명조"/>
                <a:ea typeface="HY신명조"/>
                <a:cs typeface="Arial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316274" y="2010637"/>
              <a:ext cx="2556674" cy="205513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en-US" altLang="ko-KR" sz="2400" b="1">
                  <a:latin typeface="HY신명조"/>
                  <a:ea typeface="HY신명조"/>
                  <a:cs typeface="Arial"/>
                </a:rPr>
                <a:t>2. </a:t>
              </a:r>
              <a:r>
                <a:rPr lang="ko-KR" altLang="en-US" sz="2400" b="1">
                  <a:latin typeface="HY신명조"/>
                  <a:ea typeface="HY신명조"/>
                  <a:cs typeface="Arial"/>
                </a:rPr>
                <a:t>수업실습</a:t>
              </a:r>
              <a:r>
                <a:rPr lang="en-US" altLang="ko-KR" sz="2400" b="1"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2400" b="1">
                  <a:latin typeface="HY신명조"/>
                  <a:ea typeface="HY신명조"/>
                  <a:cs typeface="Arial"/>
                </a:rPr>
                <a:t>수업 참여</a:t>
              </a:r>
              <a:r>
                <a:rPr lang="en-US" altLang="ko-KR" sz="2400" b="1">
                  <a:latin typeface="HY신명조"/>
                  <a:ea typeface="HY신명조"/>
                  <a:cs typeface="Arial"/>
                </a:rPr>
                <a:t>,</a:t>
              </a:r>
              <a:r>
                <a:rPr lang="ko-KR" altLang="en-US" sz="2400" b="1">
                  <a:latin typeface="HY신명조"/>
                  <a:ea typeface="HY신명조"/>
                  <a:cs typeface="Arial"/>
                </a:rPr>
                <a:t> 연구수업 포함</a:t>
              </a:r>
              <a:r>
                <a:rPr lang="en-US" altLang="ko-KR" sz="2400" b="1">
                  <a:latin typeface="HY신명조"/>
                  <a:ea typeface="HY신명조"/>
                  <a:cs typeface="Arial"/>
                </a:rPr>
                <a:t>,</a:t>
              </a:r>
              <a:r>
                <a:rPr lang="en-US" altLang="ko-KR" sz="1700" b="1">
                  <a:latin typeface="HY신명조"/>
                  <a:ea typeface="HY신명조"/>
                  <a:cs typeface="Arial"/>
                </a:rPr>
                <a:t>Participation</a:t>
              </a:r>
              <a:r>
                <a:rPr lang="en-US" altLang="ko-KR" sz="2300" b="1">
                  <a:latin typeface="HY신명조"/>
                  <a:ea typeface="HY신명조"/>
                  <a:cs typeface="Arial"/>
                </a:rPr>
                <a:t>)</a:t>
              </a:r>
              <a:r>
                <a:rPr lang="ko-KR" altLang="en-US" sz="2400" b="1">
                  <a:latin typeface="HY신명조"/>
                  <a:ea typeface="HY신명조"/>
                  <a:cs typeface="Arial"/>
                </a:rPr>
                <a:t> </a:t>
              </a:r>
            </a:p>
            <a:p>
              <a:pPr lvl="0" algn="r">
                <a:defRPr/>
              </a:pPr>
              <a:r>
                <a:rPr lang="ko-KR" altLang="en-US" sz="1400" b="1">
                  <a:latin typeface="HY신명조"/>
                  <a:ea typeface="HY신명조"/>
                  <a:cs typeface="Arial"/>
                </a:rPr>
                <a:t>      </a:t>
              </a:r>
              <a:r>
                <a:rPr lang="en-US" altLang="ko-KR" sz="1400" b="1">
                  <a:latin typeface="HY신명조"/>
                  <a:ea typeface="HY신명조"/>
                  <a:cs typeface="Arial"/>
                </a:rPr>
                <a:t>(2~3</a:t>
              </a:r>
              <a:r>
                <a:rPr lang="ko-KR" altLang="en-US" sz="1400" b="1">
                  <a:latin typeface="HY신명조"/>
                  <a:ea typeface="HY신명조"/>
                  <a:cs typeface="Arial"/>
                </a:rPr>
                <a:t>주차</a:t>
              </a:r>
              <a:r>
                <a:rPr lang="en-US" altLang="ko-KR" sz="1400" b="1">
                  <a:latin typeface="HY신명조"/>
                  <a:ea typeface="HY신명조"/>
                  <a:cs typeface="Arial"/>
                </a:rPr>
                <a:t>)(</a:t>
              </a:r>
              <a:r>
                <a:rPr lang="ko-KR" altLang="en-US" sz="1400" b="1">
                  <a:latin typeface="HY신명조"/>
                  <a:ea typeface="HY신명조"/>
                  <a:cs typeface="Arial"/>
                </a:rPr>
                <a:t>학교현장실습일지  참조</a:t>
              </a:r>
              <a:r>
                <a:rPr lang="en-US" altLang="ko-KR" sz="1400" b="1">
                  <a:latin typeface="HY신명조"/>
                  <a:ea typeface="HY신명조"/>
                  <a:cs typeface="Arial"/>
                </a:rPr>
                <a:t>)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297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7504" y="25735"/>
            <a:ext cx="8352928" cy="776530"/>
          </a:xfrm>
        </p:spPr>
        <p:txBody>
          <a:bodyPr/>
          <a:lstStyle/>
          <a:p>
            <a:pPr lvl="0" algn="ctr">
              <a:defRPr/>
            </a:pPr>
            <a:r>
              <a:rPr lang="en-US" altLang="ko-KR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[3] </a:t>
            </a:r>
            <a:r>
              <a:rPr lang="ko-KR" altLang="en-US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내용</a:t>
            </a:r>
            <a:endParaRPr lang="ko-KR" altLang="en-US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259632" y="915566"/>
            <a:ext cx="7200800" cy="3683104"/>
            <a:chOff x="515169" y="1804140"/>
            <a:chExt cx="2585081" cy="3683104"/>
          </a:xfrm>
        </p:grpSpPr>
        <p:sp>
          <p:nvSpPr>
            <p:cNvPr id="17" name="TextBox 16"/>
            <p:cNvSpPr txBox="1"/>
            <p:nvPr/>
          </p:nvSpPr>
          <p:spPr>
            <a:xfrm>
              <a:off x="515169" y="2337261"/>
              <a:ext cx="2585081" cy="31499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defRPr/>
              </a:pPr>
              <a:r>
                <a:rPr lang="en-US" altLang="ko-KR" sz="1600" b="1">
                  <a:solidFill>
                    <a:srgbClr val="C00000"/>
                  </a:solidFill>
                  <a:latin typeface="HY신명조"/>
                  <a:ea typeface="HY신명조"/>
                  <a:cs typeface="Arial"/>
                </a:rPr>
                <a:t>-</a:t>
              </a:r>
              <a:r>
                <a:rPr lang="ko-KR" alt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실습의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최종 단계</a:t>
              </a:r>
              <a:r>
                <a:rPr lang="ko-KR" alt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로서</a:t>
              </a:r>
              <a:r>
                <a:rPr lang="en-US" altLang="ko-KR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,</a:t>
              </a:r>
              <a:r>
                <a:rPr lang="ko-KR" alt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 대학에서 학습한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교육이론과 관찰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참관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),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수업 참가 실습에서 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  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터득한 경험을 실제 실무에 적용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·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실천</a:t>
              </a:r>
              <a:r>
                <a:rPr lang="ko-KR" alt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하는 과정</a:t>
              </a:r>
              <a:r>
                <a:rPr lang="en-US" altLang="ko-KR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취득하고자 하는 자격종의 직무 및       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en-US" altLang="ko-KR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  </a:t>
              </a:r>
              <a:r>
                <a:rPr lang="ko-KR" alt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수업</a:t>
              </a:r>
              <a:r>
                <a:rPr lang="en-US" altLang="ko-KR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, </a:t>
              </a:r>
              <a:r>
                <a:rPr lang="ko-KR" altLang="en-US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학생평가 실무도 포함</a:t>
              </a:r>
              <a:r>
                <a:rPr lang="en-US" altLang="ko-KR" sz="1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)</a:t>
              </a:r>
            </a:p>
            <a:p>
              <a:pPr marL="171450" lvl="0" indent="-171450">
                <a:lnSpc>
                  <a:spcPct val="150000"/>
                </a:lnSpc>
                <a:buFontTx/>
                <a:buChar char="-"/>
                <a:defRPr/>
              </a:pP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4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주기준</a:t>
              </a: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(1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주 정도</a:t>
              </a: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)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 </a:t>
              </a: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: </a:t>
              </a:r>
              <a:r>
                <a:rPr lang="ko-KR" altLang="en-US" sz="1400" b="1">
                  <a:latin typeface="HY신명조"/>
                  <a:ea typeface="HY신명조"/>
                  <a:cs typeface="Arial"/>
                </a:rPr>
                <a:t>실무실습 주요 내용</a:t>
              </a: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비교수 교과는  수업을 하지 않으므로</a:t>
              </a: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,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 보건</a:t>
              </a: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·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사서</a:t>
              </a: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·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전문상담</a:t>
              </a: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·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영양교사는 </a:t>
              </a: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‘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직무중심의 실무실습</a:t>
              </a: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’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을 주로 하되</a:t>
              </a: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,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수업참관 및 수업실습도 병행 가능</a:t>
              </a: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  <a:cs typeface="Arial"/>
                </a:rPr>
                <a:t>)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① 학급경영 전문가로서의 자질        ② 학생 상담 경험을 통한 발달 단계별 학생 이해</a:t>
              </a:r>
              <a:r>
                <a:rPr lang="en-US" altLang="ko-KR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생활지도</a:t>
              </a:r>
              <a:r>
                <a:rPr lang="en-US" altLang="ko-KR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)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③ </a:t>
              </a:r>
              <a:r>
                <a:rPr lang="ko-KR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수업</a:t>
              </a:r>
              <a:r>
                <a:rPr lang="en-US" altLang="ko-KR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-</a:t>
              </a:r>
              <a:r>
                <a:rPr lang="ko-KR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평가</a:t>
              </a:r>
              <a:r>
                <a:rPr lang="en-US" altLang="ko-KR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-</a:t>
              </a:r>
              <a:r>
                <a:rPr lang="ko-KR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사후지도 등 교과교육 전 영역에 대한 경험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en-US" altLang="ko-KR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④ </a:t>
              </a:r>
              <a:r>
                <a:rPr lang="ko-KR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학교</a:t>
              </a:r>
              <a:r>
                <a:rPr lang="en-US" altLang="ko-KR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, </a:t>
              </a:r>
              <a:r>
                <a:rPr lang="ko-KR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학급</a:t>
              </a:r>
              <a:r>
                <a:rPr lang="en-US" altLang="ko-KR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, </a:t>
              </a:r>
              <a:r>
                <a:rPr lang="ko-KR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교과 교육과정 운영 전반에 대한 이해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lang="ko-KR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⑤</a:t>
              </a:r>
              <a:r>
                <a:rPr lang="en-US" altLang="ko-KR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 </a:t>
              </a:r>
              <a:r>
                <a:rPr lang="ko-KR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교육관련 법규 및 </a:t>
              </a:r>
              <a:r>
                <a:rPr lang="ko-KR" altLang="en-US" sz="1200" b="1" spc="-100">
                  <a:solidFill>
                    <a:schemeClr val="tx1">
                      <a:lumMod val="75000"/>
                      <a:lumOff val="25000"/>
                    </a:schemeClr>
                  </a:solidFill>
                  <a:latin typeface="HY신명조"/>
                  <a:ea typeface="HY신명조"/>
                  <a:cs typeface="Arial"/>
                </a:rPr>
                <a:t>교직 복무관계  제규정의 이해와  준수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15169" y="1804140"/>
              <a:ext cx="2585081" cy="663679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sz="2400" b="1">
                  <a:latin typeface="HY신명조"/>
                  <a:ea typeface="HY신명조"/>
                  <a:cs typeface="Arial"/>
                </a:rPr>
                <a:t>3. </a:t>
              </a:r>
              <a:r>
                <a:rPr lang="ko-KR" altLang="en-US" sz="2400" b="1">
                  <a:latin typeface="HY신명조"/>
                  <a:ea typeface="HY신명조"/>
                  <a:cs typeface="Arial"/>
                </a:rPr>
                <a:t>실무실습</a:t>
              </a:r>
              <a:r>
                <a:rPr lang="en-US" altLang="ko-KR" sz="2400" b="1"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2400" b="1">
                  <a:latin typeface="HY신명조"/>
                  <a:ea typeface="HY신명조"/>
                  <a:cs typeface="Arial"/>
                </a:rPr>
                <a:t>현장 실무</a:t>
              </a:r>
              <a:r>
                <a:rPr lang="en-US" altLang="ko-KR" sz="2400" b="1">
                  <a:latin typeface="HY신명조"/>
                  <a:ea typeface="HY신명조"/>
                  <a:cs typeface="Arial"/>
                </a:rPr>
                <a:t>)(Practice)(4</a:t>
              </a:r>
              <a:r>
                <a:rPr lang="ko-KR" altLang="en-US" sz="2400" b="1">
                  <a:latin typeface="HY신명조"/>
                  <a:ea typeface="HY신명조"/>
                  <a:cs typeface="Arial"/>
                </a:rPr>
                <a:t>주차</a:t>
              </a:r>
              <a:r>
                <a:rPr lang="en-US" altLang="ko-KR" sz="2400" b="1">
                  <a:latin typeface="HY신명조"/>
                  <a:ea typeface="HY신명조"/>
                  <a:cs typeface="Arial"/>
                </a:rPr>
                <a:t>) </a:t>
              </a:r>
              <a:endParaRPr lang="en-US" altLang="ko-KR" sz="1400" b="1">
                <a:latin typeface="HY신명조"/>
                <a:ea typeface="HY신명조"/>
                <a:cs typeface="Arial"/>
              </a:endParaRPr>
            </a:p>
            <a:p>
              <a:pPr lvl="0" algn="r">
                <a:defRPr/>
              </a:pPr>
              <a:r>
                <a:rPr lang="en-US" altLang="ko-KR" sz="1400" b="1"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1400" b="1">
                  <a:latin typeface="HY신명조"/>
                  <a:ea typeface="HY신명조"/>
                  <a:cs typeface="Arial"/>
                </a:rPr>
                <a:t>학교현장실습일지 </a:t>
              </a:r>
              <a:r>
                <a:rPr lang="en-US" altLang="ko-KR" sz="1400" b="1">
                  <a:latin typeface="HY신명조"/>
                  <a:ea typeface="HY신명조"/>
                  <a:cs typeface="Arial"/>
                </a:rPr>
                <a:t> </a:t>
              </a:r>
              <a:r>
                <a:rPr lang="ko-KR" altLang="en-US" sz="1400" b="1">
                  <a:latin typeface="HY신명조"/>
                  <a:ea typeface="HY신명조"/>
                  <a:cs typeface="Arial"/>
                </a:rPr>
                <a:t>참조</a:t>
              </a:r>
              <a:r>
                <a:rPr lang="en-US" altLang="ko-KR" sz="1400" b="1">
                  <a:latin typeface="HY신명조"/>
                  <a:ea typeface="HY신명조"/>
                  <a:cs typeface="Arial"/>
                </a:rPr>
                <a:t>)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056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0" y="25735"/>
            <a:ext cx="8028384" cy="776530"/>
          </a:xfrm>
          <a:prstGeom prst="rect">
            <a:avLst/>
          </a:prstGeom>
        </p:spPr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[3] 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</a:t>
            </a: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운영</a:t>
            </a:r>
            <a:r>
              <a:rPr lang="en-US" altLang="ko-KR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(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방안</a:t>
            </a:r>
            <a:r>
              <a:rPr lang="en-US" altLang="ko-KR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)</a:t>
            </a:r>
            <a:endParaRPr lang="en-US" altLang="ko-KR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5" y="1328533"/>
            <a:ext cx="8208912" cy="36225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73100" lvl="0" indent="-3302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/>
              <a:t>-</a:t>
            </a:r>
            <a:r>
              <a:rPr lang="en-US" altLang="ko-KR" sz="1900">
                <a:latin typeface="맑은 고딕"/>
                <a:ea typeface="맑은 고딕"/>
              </a:rPr>
              <a:t> </a:t>
            </a:r>
            <a:r>
              <a:rPr sz="1900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학교의 온전한 일상 회복을 위해</a:t>
            </a:r>
            <a:r>
              <a:rPr lang="EN-US" sz="1900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‘</a:t>
            </a:r>
            <a:r>
              <a:rPr lang="ko-KR" altLang="en-US" sz="1900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 </a:t>
            </a:r>
            <a:r>
              <a:rPr sz="1900" b="1" i="0" u="none" strike="noStrike">
                <a:solidFill>
                  <a:srgbClr val="FF0000"/>
                </a:solidFill>
                <a:latin typeface="맑은 고딕"/>
                <a:ea typeface="맑은 고딕"/>
                <a:cs typeface="굴림체"/>
              </a:rPr>
              <a:t>직접실습</a:t>
            </a:r>
            <a:r>
              <a:rPr lang="EN-US" sz="1900" b="1" i="0" u="none" strike="noStrike">
                <a:solidFill>
                  <a:srgbClr val="FF0000"/>
                </a:solidFill>
                <a:latin typeface="맑은 고딕"/>
                <a:ea typeface="맑은 고딕"/>
                <a:cs typeface="굴림체"/>
              </a:rPr>
              <a:t>’</a:t>
            </a:r>
            <a:r>
              <a:rPr sz="1900" b="1" i="0" u="none" strike="noStrike">
                <a:solidFill>
                  <a:srgbClr val="FF0000"/>
                </a:solidFill>
                <a:latin typeface="맑은 고딕"/>
                <a:ea typeface="맑은 고딕"/>
                <a:cs typeface="굴림체"/>
              </a:rPr>
              <a:t>을 기본원칙</a:t>
            </a:r>
            <a:r>
              <a:rPr sz="1900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으로 운영</a:t>
            </a:r>
            <a:r>
              <a:rPr lang="ko-KR" altLang="en-US">
                <a:solidFill>
                  <a:srgbClr val="FF0000"/>
                </a:solidFill>
                <a:latin typeface="맑은 고딕"/>
                <a:ea typeface="맑은 고딕"/>
              </a:rPr>
              <a:t> </a:t>
            </a:r>
          </a:p>
          <a:p>
            <a:pPr marL="673100" lvl="0" indent="-3302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>
                <a:solidFill>
                  <a:srgbClr val="FF0000"/>
                </a:solidFill>
                <a:latin typeface="맑은 고딕"/>
                <a:ea typeface="맑은 고딕"/>
              </a:rPr>
              <a:t>-</a:t>
            </a: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다만</a:t>
            </a:r>
            <a:r>
              <a:rPr lang="EN-US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, </a:t>
            </a: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교육실습생 본인의 코로나</a:t>
            </a:r>
            <a:r>
              <a:rPr lang="EN-US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19 </a:t>
            </a: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확진에 따른 격리</a:t>
            </a:r>
            <a:r>
              <a:rPr b="0" i="0" u="none" strike="noStrike">
                <a:solidFill>
                  <a:srgbClr val="000000"/>
                </a:solidFill>
                <a:ea typeface="맑은 고딕"/>
                <a:cs typeface="굴림체"/>
              </a:rPr>
              <a:t>․</a:t>
            </a: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치료 등 </a:t>
            </a:r>
            <a:r>
              <a:rPr b="1" i="0" u="none" strike="noStrike">
                <a:solidFill>
                  <a:srgbClr val="FF0000"/>
                </a:solidFill>
                <a:latin typeface="맑은 고딕"/>
                <a:ea typeface="맑은 고딕"/>
                <a:cs typeface="굴림체"/>
              </a:rPr>
              <a:t>부득이한 경</a:t>
            </a:r>
          </a:p>
          <a:p>
            <a:pPr marL="673100" lvl="0" indent="-3302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b="1" i="0" u="none" strike="noStrike">
                <a:solidFill>
                  <a:srgbClr val="FF0000"/>
                </a:solidFill>
                <a:latin typeface="맑은 고딕"/>
                <a:ea typeface="맑은 고딕"/>
                <a:cs typeface="굴림체"/>
              </a:rPr>
              <a:t>우</a:t>
            </a: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에 한하여</a:t>
            </a:r>
            <a:r>
              <a:rPr lang="ko-KR" altLang="en-US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 </a:t>
            </a: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해당 교육실습생을 대상으로 교원양성기관의 장이</a:t>
            </a:r>
            <a:r>
              <a:rPr b="0" i="0" u="none" strike="noStrike">
                <a:solidFill>
                  <a:srgbClr val="FF0000"/>
                </a:solidFill>
                <a:latin typeface="맑은 고딕"/>
                <a:ea typeface="맑은 고딕"/>
                <a:cs typeface="굴림체"/>
              </a:rPr>
              <a:t> </a:t>
            </a:r>
            <a:r>
              <a:rPr b="1" i="0" u="none" strike="noStrike">
                <a:solidFill>
                  <a:srgbClr val="FF0000"/>
                </a:solidFill>
                <a:latin typeface="맑은 고딕"/>
                <a:ea typeface="맑은 고딕"/>
                <a:cs typeface="굴림체"/>
              </a:rPr>
              <a:t>간접으로</a:t>
            </a:r>
          </a:p>
          <a:p>
            <a:pPr marL="673100" lvl="0" indent="-3302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b="1" i="0" u="none" strike="noStrike">
                <a:solidFill>
                  <a:srgbClr val="FF0000"/>
                </a:solidFill>
                <a:latin typeface="맑은 고딕"/>
                <a:ea typeface="맑은 고딕"/>
                <a:cs typeface="굴림체"/>
              </a:rPr>
              <a:t> 운영</a:t>
            </a: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할 수 있음</a:t>
            </a:r>
          </a:p>
          <a:p>
            <a:pPr marL="673100" lvl="0" indent="-3302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[</a:t>
            </a: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유</a:t>
            </a:r>
            <a:r>
              <a:rPr b="0" i="0" u="none" strike="noStrike">
                <a:solidFill>
                  <a:srgbClr val="000000"/>
                </a:solidFill>
                <a:ea typeface="맑은 고딕"/>
                <a:cs typeface="굴림체"/>
              </a:rPr>
              <a:t>․</a:t>
            </a: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초</a:t>
            </a:r>
            <a:r>
              <a:rPr b="0" i="0" u="none" strike="noStrike">
                <a:solidFill>
                  <a:srgbClr val="000000"/>
                </a:solidFill>
                <a:ea typeface="맑은 고딕"/>
                <a:cs typeface="굴림체"/>
              </a:rPr>
              <a:t>․</a:t>
            </a: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중등 및 특수학교 코로나</a:t>
            </a:r>
            <a:r>
              <a:rPr lang="EN-US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19 </a:t>
            </a: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감염예방 관리 안내 제</a:t>
            </a:r>
            <a:r>
              <a:rPr lang="EN-US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9</a:t>
            </a: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판</a:t>
            </a:r>
            <a:r>
              <a:rPr lang="EN-US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(2023.2), </a:t>
            </a:r>
          </a:p>
          <a:p>
            <a:pPr marL="673100" lvl="0" indent="-3302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교원양성연수과</a:t>
            </a:r>
            <a:r>
              <a:rPr lang="EN-US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-1536</a:t>
            </a:r>
            <a:r>
              <a:rPr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호</a:t>
            </a:r>
            <a:r>
              <a:rPr lang="EN-US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(2023.03.08.)</a:t>
            </a:r>
            <a:r>
              <a:rPr lang="en-US" altLang="ko-KR" b="0" i="0" u="none" strike="noStrike">
                <a:solidFill>
                  <a:srgbClr val="000000"/>
                </a:solidFill>
                <a:latin typeface="맑은 고딕"/>
                <a:ea typeface="맑은 고딕"/>
                <a:cs typeface="굴림체"/>
              </a:rPr>
              <a:t>]</a:t>
            </a:r>
            <a:br>
              <a:rPr lang="en-US" altLang="ko-KR">
                <a:ea typeface="맑은 고딕"/>
              </a:rPr>
            </a:br>
            <a:br>
              <a:rPr lang="en-US" altLang="ko-KR"/>
            </a:br>
            <a:endParaRPr lang="en-US" altLang="ko-KR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3337" y="771550"/>
            <a:ext cx="9077325" cy="4248472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57162" y="699542"/>
            <a:ext cx="8829675" cy="42296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0" y="25735"/>
            <a:ext cx="7956376" cy="776530"/>
          </a:xfrm>
          <a:prstGeom prst="rect">
            <a:avLst/>
          </a:prstGeom>
        </p:spPr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[3] 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</a:t>
            </a: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운영</a:t>
            </a:r>
            <a:endParaRPr lang="ko-KR" altLang="en-US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2365" y="783182"/>
            <a:ext cx="6986132" cy="10818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0500" lvl="0" indent="-1905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/>
              <a:t>- </a:t>
            </a:r>
            <a:r>
              <a:rPr lang="EN-US" b="1" i="0" u="none" strike="noStrike">
                <a:solidFill>
                  <a:srgbClr val="FF0000"/>
                </a:solidFill>
                <a:latin typeface="굴림체"/>
                <a:ea typeface="굴림체"/>
                <a:cs typeface="굴림체"/>
              </a:rPr>
              <a:t>&lt;</a:t>
            </a:r>
            <a:r>
              <a:rPr b="1" i="0" u="none" strike="noStrike">
                <a:solidFill>
                  <a:srgbClr val="FF0000"/>
                </a:solidFill>
                <a:latin typeface="굴림체"/>
                <a:ea typeface="굴림체"/>
                <a:cs typeface="굴림체"/>
              </a:rPr>
              <a:t>학교현장실습 운영 방식 및 운영 기간</a:t>
            </a:r>
            <a:r>
              <a:rPr lang="EN-US" b="1" i="0" u="none" strike="noStrike">
                <a:solidFill>
                  <a:srgbClr val="FF0000"/>
                </a:solidFill>
                <a:latin typeface="굴림체"/>
                <a:ea typeface="굴림체"/>
                <a:cs typeface="굴림체"/>
              </a:rPr>
              <a:t>&gt;</a:t>
            </a:r>
            <a:r>
              <a:rPr lang="ko-KR" altLang="en-US" b="1" u="sng">
                <a:solidFill>
                  <a:srgbClr val="FF0000"/>
                </a:solidFill>
              </a:rPr>
              <a:t>  </a:t>
            </a:r>
          </a:p>
          <a:p>
            <a:pPr lvl="0">
              <a:defRPr/>
            </a:pPr>
            <a:endParaRPr lang="en-US" altLang="ko-KR" b="1" u="sng">
              <a:solidFill>
                <a:srgbClr val="FF0000"/>
              </a:solidFill>
            </a:endParaRP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>
          <a:xfrm>
            <a:off x="-2187799" y="1339850"/>
            <a:ext cx="18821738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712364" y="3892121"/>
            <a:ext cx="7748068" cy="2969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endParaRPr lang="ko-KR" altLang="en-US" sz="1400" b="1">
              <a:solidFill>
                <a:srgbClr val="FF0000"/>
              </a:solidFill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67544" y="843558"/>
            <a:ext cx="7632848" cy="41764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[3] 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</a:t>
            </a: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운영</a:t>
            </a:r>
            <a:endParaRPr lang="ko-KR" altLang="en-US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783182"/>
            <a:ext cx="8280920" cy="11770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lvl="0" indent="-1905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sz="2200" b="1" i="0" u="none" strike="noStrike">
              <a:solidFill>
                <a:srgbClr val="FF0000"/>
              </a:solidFill>
              <a:latin typeface="굴림"/>
              <a:ea typeface="굴림"/>
              <a:cs typeface="굴림"/>
            </a:endParaRPr>
          </a:p>
          <a:p>
            <a:pPr lvl="0">
              <a:defRPr/>
            </a:pPr>
            <a:endParaRPr lang="en-US" altLang="ko-KR">
              <a:solidFill>
                <a:srgbClr val="FF0000"/>
              </a:solidFill>
            </a:endParaRP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>
          <a:xfrm>
            <a:off x="-2187799" y="1339850"/>
            <a:ext cx="18821738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261937" y="771550"/>
            <a:ext cx="8620125" cy="41764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 algn="ctr">
              <a:defRPr/>
            </a:pPr>
            <a:r>
              <a:rPr lang="en-US" altLang="ko-KR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en-US" altLang="ko-KR" sz="28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[3] </a:t>
            </a:r>
            <a:r>
              <a:rPr lang="ko-KR" altLang="en-US" sz="28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</a:t>
            </a:r>
            <a:r>
              <a:rPr lang="en-US" altLang="ko-KR" sz="28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운영</a:t>
            </a:r>
            <a:endParaRPr lang="ko-KR" altLang="en-US" sz="2800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1403648" y="2134942"/>
          <a:ext cx="6159881" cy="2147443"/>
        </p:xfrm>
        <a:graphic>
          <a:graphicData uri="http://schemas.openxmlformats.org/drawingml/2006/table">
            <a:tbl>
              <a:tblPr firstRow="1" bandRow="1"/>
              <a:tblGrid>
                <a:gridCol w="2198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57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57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6982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b="1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b="1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국립특수교육원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b="1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비고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6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2923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사이트 주소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300" kern="0" spc="-9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ideu.nise.go.kr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300" kern="0" spc="-9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2923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회원가입 여부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-16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회원가입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300" kern="0" spc="-16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2923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진도율 관리</a:t>
                      </a:r>
                      <a:endParaRPr lang="ko-KR" altLang="en-US" sz="1000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b="1" kern="0" spc="-16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○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300" kern="0" spc="-16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923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이수증 발급</a:t>
                      </a:r>
                      <a:endParaRPr lang="ko-KR" altLang="en-US" sz="1000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b="1" kern="0" spc="-16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○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300" kern="0" spc="-16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2923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경로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700" marR="0" lvl="0" indent="-139700" algn="just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-11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▪연수과정 안내 → 수강 신청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700" marR="0" lvl="0" indent="-139700" algn="just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300" kern="0" spc="-110">
                        <a:solidFill>
                          <a:srgbClr val="000000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2923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콘텐츠 영역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-27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교수학습</a:t>
                      </a:r>
                      <a:r>
                        <a:rPr lang="en-US" altLang="ko-KR" sz="1300" kern="0" spc="-27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, </a:t>
                      </a:r>
                      <a:r>
                        <a:rPr lang="ko-KR" altLang="en-US" sz="1300" kern="0" spc="-27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  생활교육   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300" kern="0" spc="-27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2923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비고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700" marR="0" lvl="0" indent="-139700" algn="just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300" kern="0" spc="0">
                        <a:solidFill>
                          <a:srgbClr val="000000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700" marR="0" lvl="0" indent="-139700" algn="just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300" kern="0" spc="0">
                        <a:solidFill>
                          <a:srgbClr val="000000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220568" y="1131590"/>
            <a:ext cx="6696744" cy="883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6080" lvl="0" indent="-386080" algn="just">
              <a:lnSpc>
                <a:spcPct val="140000"/>
              </a:lnSpc>
              <a:spcBef>
                <a:spcPts val="500"/>
              </a:spcBef>
              <a:defRPr/>
            </a:pPr>
            <a:r>
              <a:rPr lang="ko-KR" altLang="en-US" kern="0">
                <a:solidFill>
                  <a:srgbClr val="000000"/>
                </a:solidFill>
                <a:latin typeface="휴먼명조"/>
                <a:ea typeface="휴먼명조"/>
              </a:rPr>
              <a:t>◦</a:t>
            </a:r>
            <a:r>
              <a:rPr lang="ko-KR" altLang="en-US" kern="0">
                <a:solidFill>
                  <a:srgbClr val="FF0000"/>
                </a:solidFill>
                <a:latin typeface="함초롬바탕"/>
                <a:ea typeface="휴먼명조"/>
              </a:rPr>
              <a:t> </a:t>
            </a:r>
            <a:r>
              <a:rPr lang="en-US" altLang="ko-KR" b="1" kern="0">
                <a:solidFill>
                  <a:srgbClr val="FF0000"/>
                </a:solidFill>
                <a:latin typeface="HCI Poppy"/>
                <a:ea typeface="휴먼명조"/>
              </a:rPr>
              <a:t>[</a:t>
            </a:r>
            <a:r>
              <a:rPr lang="ko-KR" altLang="en-US" b="1" kern="0">
                <a:solidFill>
                  <a:srgbClr val="FF0000"/>
                </a:solidFill>
                <a:latin typeface="휴먼명조"/>
                <a:ea typeface="휴먼명조"/>
              </a:rPr>
              <a:t>간접실습</a:t>
            </a:r>
            <a:r>
              <a:rPr lang="en-US" altLang="ko-KR" b="1" kern="0">
                <a:solidFill>
                  <a:srgbClr val="FF0000"/>
                </a:solidFill>
                <a:latin typeface="HCI Poppy"/>
                <a:ea typeface="휴먼명조"/>
              </a:rPr>
              <a:t>]</a:t>
            </a:r>
            <a:r>
              <a:rPr lang="ko-KR" altLang="en-US" kern="0">
                <a:solidFill>
                  <a:srgbClr val="FF0000"/>
                </a:solidFill>
                <a:latin typeface="함초롬바탕"/>
                <a:ea typeface="휴먼명조"/>
              </a:rPr>
              <a:t> </a:t>
            </a:r>
            <a:r>
              <a:rPr lang="ko-KR" altLang="en-US" b="1" kern="0">
                <a:solidFill>
                  <a:srgbClr val="FF0000"/>
                </a:solidFill>
                <a:latin typeface="휴먼명조"/>
                <a:ea typeface="휴먼명조"/>
              </a:rPr>
              <a:t>이용 가능 기관 </a:t>
            </a:r>
            <a:r>
              <a:rPr lang="en-US" altLang="ko-KR" b="1" kern="0">
                <a:solidFill>
                  <a:srgbClr val="FF0000"/>
                </a:solidFill>
                <a:latin typeface="HCI Poppy"/>
                <a:ea typeface="휴먼명조"/>
              </a:rPr>
              <a:t>1</a:t>
            </a:r>
            <a:r>
              <a:rPr lang="ko-KR" altLang="en-US" kern="0">
                <a:solidFill>
                  <a:srgbClr val="FF0000"/>
                </a:solidFill>
                <a:latin typeface="함초롬바탕"/>
                <a:ea typeface="휴먼명조"/>
              </a:rPr>
              <a:t> </a:t>
            </a:r>
            <a:r>
              <a:rPr lang="en-US" altLang="ko-KR" kern="0">
                <a:solidFill>
                  <a:srgbClr val="000000"/>
                </a:solidFill>
                <a:latin typeface="HCI Poppy"/>
                <a:ea typeface="휴먼명조"/>
              </a:rPr>
              <a:t>: </a:t>
            </a:r>
            <a:r>
              <a:rPr lang="ko-KR" altLang="en-US" u="sng" kern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휴먼명조"/>
                <a:ea typeface="휴먼명조"/>
              </a:rPr>
              <a:t>국립특수교육원</a:t>
            </a:r>
          </a:p>
          <a:p>
            <a:pPr marL="386080" lvl="0" indent="-386080" algn="just">
              <a:lnSpc>
                <a:spcPct val="140000"/>
              </a:lnSpc>
              <a:spcBef>
                <a:spcPts val="500"/>
              </a:spcBef>
              <a:defRPr/>
            </a:pPr>
            <a:r>
              <a:rPr lang="ko-KR" altLang="en-US" kern="0">
                <a:solidFill>
                  <a:srgbClr val="000000"/>
                </a:solidFill>
                <a:latin typeface="휴먼명조"/>
                <a:ea typeface="휴먼명조"/>
              </a:rPr>
              <a:t>◦ </a:t>
            </a:r>
            <a:r>
              <a:rPr lang="ko-KR" altLang="en-US" b="1" kern="0">
                <a:solidFill>
                  <a:srgbClr val="000000"/>
                </a:solidFill>
                <a:latin typeface="휴먼명조"/>
                <a:ea typeface="휴먼명조"/>
              </a:rPr>
              <a:t>이용 가능 정보</a:t>
            </a:r>
            <a:endParaRPr lang="ko-KR" altLang="en-US" sz="1050" kern="0" spc="0">
              <a:solidFill>
                <a:srgbClr val="000000"/>
              </a:solidFill>
              <a:effectLst/>
              <a:latin typeface="함초롬바탕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187624" y="4299942"/>
            <a:ext cx="6159880" cy="4701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6080" lvl="0" indent="-386080" algn="just">
              <a:lnSpc>
                <a:spcPct val="140000"/>
              </a:lnSpc>
              <a:spcBef>
                <a:spcPts val="500"/>
              </a:spcBef>
              <a:defRPr/>
            </a:pPr>
            <a:r>
              <a:rPr lang="ko-KR" altLang="en-US" kern="0">
                <a:solidFill>
                  <a:srgbClr val="000000"/>
                </a:solidFill>
                <a:latin typeface="휴먼명조"/>
                <a:ea typeface="휴먼명조"/>
              </a:rPr>
              <a:t>◦</a:t>
            </a:r>
            <a:r>
              <a:rPr lang="ko-KR" altLang="en-US" b="1" kern="0">
                <a:solidFill>
                  <a:srgbClr val="000000"/>
                </a:solidFill>
                <a:latin typeface="함초롬바탕"/>
                <a:ea typeface="휴먼명조"/>
              </a:rPr>
              <a:t> </a:t>
            </a:r>
            <a:r>
              <a:rPr lang="ko-KR" altLang="en-US" b="1" u="sng" kern="0">
                <a:solidFill>
                  <a:srgbClr val="0000FF"/>
                </a:solidFill>
                <a:latin typeface="휴먼명조"/>
                <a:ea typeface="휴먼명조"/>
              </a:rPr>
              <a:t>학점인정 기준</a:t>
            </a:r>
            <a:r>
              <a:rPr lang="en-US" altLang="ko-KR" u="sng" kern="0">
                <a:solidFill>
                  <a:srgbClr val="0000FF"/>
                </a:solidFill>
                <a:latin typeface="HCI Poppy"/>
                <a:ea typeface="휴먼명조"/>
              </a:rPr>
              <a:t>: </a:t>
            </a:r>
            <a:r>
              <a:rPr lang="ko-KR" altLang="en-US" u="sng" kern="0">
                <a:solidFill>
                  <a:srgbClr val="0000FF"/>
                </a:solidFill>
                <a:latin typeface="휴먼명조"/>
                <a:ea typeface="휴먼명조"/>
              </a:rPr>
              <a:t>차시 또는 실 수강시간</a:t>
            </a:r>
            <a:r>
              <a:rPr lang="en-US" altLang="ko-KR" u="sng" kern="0">
                <a:solidFill>
                  <a:srgbClr val="0000FF"/>
                </a:solidFill>
                <a:latin typeface="HCI Poppy"/>
                <a:ea typeface="휴먼명조"/>
              </a:rPr>
              <a:t>(15</a:t>
            </a:r>
            <a:r>
              <a:rPr lang="ko-KR" altLang="en-US" u="sng" kern="0">
                <a:solidFill>
                  <a:srgbClr val="0000FF"/>
                </a:solidFill>
                <a:latin typeface="휴먼명조"/>
                <a:ea typeface="휴먼명조"/>
              </a:rPr>
              <a:t>시간 이상</a:t>
            </a:r>
            <a:r>
              <a:rPr lang="en-US" altLang="ko-KR" u="sng" kern="0">
                <a:solidFill>
                  <a:srgbClr val="0000FF"/>
                </a:solidFill>
                <a:latin typeface="HCI Poppy"/>
                <a:ea typeface="휴먼명조"/>
              </a:rPr>
              <a:t>)</a:t>
            </a:r>
            <a:endParaRPr lang="ko-KR" altLang="en-US" sz="1050" u="sng" kern="0" spc="0">
              <a:solidFill>
                <a:srgbClr val="0000FF"/>
              </a:solidFill>
              <a:effectLst/>
              <a:latin typeface="함초롬바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5735"/>
            <a:ext cx="8064896" cy="776530"/>
          </a:xfrm>
        </p:spPr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[3] 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</a:t>
            </a: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운영</a:t>
            </a:r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1619672" y="1779662"/>
          <a:ext cx="6780034" cy="2950973"/>
        </p:xfrm>
        <a:graphic>
          <a:graphicData uri="http://schemas.openxmlformats.org/drawingml/2006/table">
            <a:tbl>
              <a:tblPr/>
              <a:tblGrid>
                <a:gridCol w="6558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67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25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48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7396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연번</a:t>
                      </a:r>
                      <a:endParaRPr lang="ko-KR" altLang="en-US" sz="1000" b="0" kern="0" spc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연수과정명</a:t>
                      </a:r>
                      <a:endParaRPr lang="ko-KR" altLang="en-US" sz="1000" b="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차시</a:t>
                      </a:r>
                      <a:endParaRPr lang="ko-KR" altLang="en-US" sz="1000" b="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대상</a:t>
                      </a:r>
                      <a:endParaRPr lang="ko-KR" altLang="en-US" sz="1000" b="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l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0" spc="-15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NEW! </a:t>
                      </a:r>
                      <a:r>
                        <a:rPr lang="ko-KR" altLang="en-US" sz="1100" kern="0" spc="-15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장애학생의 인권과 성교육</a:t>
                      </a:r>
                      <a:endParaRPr lang="ko-KR" altLang="en-US" sz="1100" kern="0" spc="0">
                        <a:solidFill>
                          <a:srgbClr val="0000FF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FF0000"/>
                          </a:solidFill>
                          <a:effectLst/>
                          <a:latin typeface="한양중고딕"/>
                          <a:ea typeface="한양중고딕"/>
                        </a:rPr>
                        <a:t>15</a:t>
                      </a:r>
                      <a:endParaRPr lang="en-US" sz="1100" kern="0" spc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초</a:t>
                      </a:r>
                      <a:r>
                        <a:rPr lang="en-US" altLang="ko-KR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중등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l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슬기로운 장애인식개선 생활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초</a:t>
                      </a:r>
                      <a:r>
                        <a:rPr lang="en-US" altLang="ko-KR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중등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l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미디어교육과 저작권 이해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초</a:t>
                      </a:r>
                      <a:r>
                        <a:rPr lang="en-US" altLang="ko-KR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중등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4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l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보조교과서 및 교수학습자료 현장 활용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초</a:t>
                      </a:r>
                      <a:r>
                        <a:rPr lang="en-US" altLang="ko-KR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중등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l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시각장애학생 보행지도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초</a:t>
                      </a:r>
                      <a:r>
                        <a:rPr lang="en-US" altLang="ko-KR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중등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6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l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-15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한국수어의 이해와 활용</a:t>
                      </a:r>
                      <a:r>
                        <a:rPr lang="en-US" altLang="ko-KR" sz="1100" kern="0" spc="-15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1100" kern="0" spc="-15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기초</a:t>
                      </a:r>
                      <a:r>
                        <a:rPr lang="en-US" altLang="ko-KR" sz="1100" kern="0" spc="-15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FF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FF0000"/>
                          </a:solidFill>
                          <a:effectLst/>
                          <a:latin typeface="한양중고딕"/>
                          <a:ea typeface="한양중고딕"/>
                        </a:rPr>
                        <a:t>15</a:t>
                      </a:r>
                      <a:endParaRPr lang="en-US" sz="1100" kern="0" spc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초</a:t>
                      </a:r>
                      <a:r>
                        <a:rPr lang="en-US" altLang="ko-KR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중등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l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적응행동검사 바로 알기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초</a:t>
                      </a:r>
                      <a:r>
                        <a:rPr lang="en-US" altLang="ko-KR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중등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7396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l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정서행동검사 바로 알기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8420" marR="7747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초</a:t>
                      </a:r>
                      <a:r>
                        <a:rPr lang="en-US" altLang="ko-KR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·</a:t>
                      </a:r>
                      <a:r>
                        <a:rPr lang="ko-KR" altLang="en-US" sz="1100" kern="0" spc="-15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중등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>
          <a:xfrm>
            <a:off x="1619672" y="1275606"/>
            <a:ext cx="6780034" cy="338554"/>
          </a:xfrm>
          <a:prstGeom prst="rect">
            <a:avLst/>
          </a:prstGeom>
          <a:solidFill>
            <a:srgbClr val="F8CBAD"/>
          </a:solidFill>
          <a:ln>
            <a:noFill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  <a:tab pos="7734300" algn="l"/>
                <a:tab pos="8102600" algn="l"/>
                <a:tab pos="8470900" algn="l"/>
                <a:tab pos="8839200" algn="l"/>
                <a:tab pos="9207500" algn="l"/>
                <a:tab pos="9575800" algn="l"/>
                <a:tab pos="9944100" algn="l"/>
                <a:tab pos="10312400" algn="l"/>
                <a:tab pos="10680700" algn="l"/>
                <a:tab pos="11049000" algn="l"/>
                <a:tab pos="11417300" algn="l"/>
                <a:tab pos="11785600" algn="l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tabLst>
                <a:tab pos="368300" algn="l"/>
                <a:tab pos="736600" algn="l"/>
                <a:tab pos="1104900" algn="l"/>
                <a:tab pos="1473200" algn="l"/>
                <a:tab pos="1841500" algn="l"/>
                <a:tab pos="2209800" algn="l"/>
                <a:tab pos="2578100" algn="l"/>
                <a:tab pos="2946400" algn="l"/>
                <a:tab pos="3314700" algn="l"/>
                <a:tab pos="3683000" algn="l"/>
                <a:tab pos="4051300" algn="l"/>
                <a:tab pos="4419600" algn="l"/>
                <a:tab pos="4787900" algn="l"/>
                <a:tab pos="5156200" algn="l"/>
                <a:tab pos="5524500" algn="l"/>
                <a:tab pos="5892800" algn="l"/>
                <a:tab pos="6261100" algn="l"/>
                <a:tab pos="6629400" algn="l"/>
                <a:tab pos="6997700" algn="l"/>
                <a:tab pos="7366000" algn="l"/>
              </a:tabLst>
              <a:defRPr/>
            </a:pPr>
            <a:r>
              <a:rPr kumimoji="0" lang="ko-KR" altLang="ko-KR" sz="1600" b="0" i="0" u="none" strike="noStrike" cap="none" normalizeH="0" baseline="0">
                <a:solidFill>
                  <a:srgbClr val="000000"/>
                </a:solidFill>
                <a:effectLst/>
                <a:latin typeface="함초롬바탕"/>
                <a:ea typeface="HY헤드라인M"/>
              </a:rPr>
              <a:t>□ </a:t>
            </a:r>
            <a:r>
              <a:rPr kumimoji="0" lang="en-US" altLang="ko-KR" sz="1600" b="0" i="0" u="none" strike="noStrike" cap="none" normalizeH="0" baseline="0">
                <a:solidFill>
                  <a:srgbClr val="000000"/>
                </a:solidFill>
                <a:effectLst/>
                <a:latin typeface="HY헤드라인M"/>
                <a:ea typeface="HY헤드라인M"/>
              </a:rPr>
              <a:t>[</a:t>
            </a:r>
            <a:r>
              <a:rPr kumimoji="0" lang="ko-KR" altLang="en-US" sz="1600" b="0" i="0" u="none" strike="noStrike" cap="none" normalizeH="0" baseline="0">
                <a:solidFill>
                  <a:srgbClr val="000000"/>
                </a:solidFill>
                <a:effectLst/>
                <a:latin typeface="함초롬바탕"/>
                <a:ea typeface="HY헤드라인M"/>
              </a:rPr>
              <a:t>국립특수교육원</a:t>
            </a:r>
            <a:r>
              <a:rPr kumimoji="0" lang="en-US" altLang="ko-KR" sz="1600" b="0" i="0" u="none" strike="noStrike" cap="none" normalizeH="0" baseline="0">
                <a:solidFill>
                  <a:srgbClr val="000000"/>
                </a:solidFill>
                <a:effectLst/>
                <a:latin typeface="HY헤드라인M"/>
                <a:ea typeface="HY헤드라인M"/>
              </a:rPr>
              <a:t>] </a:t>
            </a:r>
            <a:r>
              <a:rPr kumimoji="0" lang="ko-KR" altLang="en-US" sz="1600" b="0" i="0" u="none" strike="noStrike" cap="none" normalizeH="0" baseline="0">
                <a:solidFill>
                  <a:srgbClr val="000000"/>
                </a:solidFill>
                <a:effectLst/>
                <a:latin typeface="함초롬바탕"/>
                <a:ea typeface="HY헤드라인M"/>
              </a:rPr>
              <a:t>이용 가능한 콘텐츠 목록</a:t>
            </a:r>
            <a:endParaRPr kumimoji="0" lang="ko-KR" altLang="en-US" sz="600" b="0" i="0" u="none" strike="noStrike" cap="none" normalizeH="0" baseline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5735"/>
            <a:ext cx="8136904" cy="776530"/>
          </a:xfrm>
        </p:spPr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[3] 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</a:t>
            </a: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운영</a:t>
            </a:r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711510" y="1131711"/>
            <a:ext cx="5976664" cy="91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60000"/>
              </a:lnSpc>
              <a:defRPr/>
            </a:pPr>
            <a:r>
              <a:rPr lang="ko-KR" altLang="en-US" kern="0" dirty="0">
                <a:solidFill>
                  <a:srgbClr val="000000"/>
                </a:solidFill>
                <a:latin typeface="함초롬바탕"/>
                <a:ea typeface="함초롬바탕"/>
              </a:rPr>
              <a:t>■ </a:t>
            </a:r>
            <a:r>
              <a:rPr lang="en-US" altLang="ko-KR" b="1" kern="0" dirty="0">
                <a:solidFill>
                  <a:srgbClr val="FF0000"/>
                </a:solidFill>
                <a:latin typeface="함초롬바탕"/>
                <a:ea typeface="함초롬바탕"/>
              </a:rPr>
              <a:t>[</a:t>
            </a:r>
            <a:r>
              <a:rPr lang="ko-KR" altLang="en-US" b="1" kern="0" dirty="0">
                <a:solidFill>
                  <a:srgbClr val="FF0000"/>
                </a:solidFill>
                <a:latin typeface="함초롬바탕"/>
                <a:ea typeface="함초롬바탕"/>
              </a:rPr>
              <a:t>간접실습</a:t>
            </a:r>
            <a:r>
              <a:rPr lang="en-US" altLang="ko-KR" b="1" kern="0" dirty="0">
                <a:solidFill>
                  <a:srgbClr val="FF0000"/>
                </a:solidFill>
                <a:latin typeface="함초롬바탕"/>
                <a:ea typeface="함초롬바탕"/>
              </a:rPr>
              <a:t>] </a:t>
            </a:r>
            <a:r>
              <a:rPr lang="ko-KR" altLang="en-US" b="1" kern="0" dirty="0">
                <a:solidFill>
                  <a:srgbClr val="FF0000"/>
                </a:solidFill>
                <a:latin typeface="함초롬바탕"/>
                <a:ea typeface="함초롬바탕"/>
              </a:rPr>
              <a:t>이용 가능 기관</a:t>
            </a:r>
            <a:r>
              <a:rPr lang="en-US" altLang="ko-KR" b="1" kern="0" dirty="0">
                <a:solidFill>
                  <a:srgbClr val="FF0000"/>
                </a:solidFill>
                <a:latin typeface="함초롬바탕"/>
                <a:ea typeface="함초롬바탕"/>
              </a:rPr>
              <a:t>2</a:t>
            </a:r>
            <a:r>
              <a:rPr lang="ko-KR" altLang="en-US" kern="0" dirty="0">
                <a:solidFill>
                  <a:srgbClr val="FF0000"/>
                </a:solidFill>
                <a:latin typeface="함초롬바탕"/>
                <a:ea typeface="함초롬바탕"/>
              </a:rPr>
              <a:t> </a:t>
            </a:r>
            <a:r>
              <a:rPr lang="en-US" altLang="ko-KR" kern="0" dirty="0">
                <a:solidFill>
                  <a:srgbClr val="000000"/>
                </a:solidFill>
                <a:latin typeface="함초롬바탕"/>
                <a:ea typeface="함초롬바탕"/>
              </a:rPr>
              <a:t>: </a:t>
            </a:r>
            <a:r>
              <a:rPr lang="en-US" altLang="ko-KR" b="1" u="sng" kern="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함초롬바탕"/>
                <a:ea typeface="함초롬바탕"/>
              </a:rPr>
              <a:t>K-MOOC</a:t>
            </a:r>
          </a:p>
          <a:p>
            <a:pPr lvl="0" algn="just">
              <a:lnSpc>
                <a:spcPct val="160000"/>
              </a:lnSpc>
              <a:defRPr/>
            </a:pPr>
            <a:r>
              <a:rPr lang="ko-KR" altLang="en-US" kern="0" dirty="0">
                <a:solidFill>
                  <a:srgbClr val="000000"/>
                </a:solidFill>
                <a:latin typeface="함초롬바탕"/>
                <a:ea typeface="함초롬바탕"/>
              </a:rPr>
              <a:t>■ </a:t>
            </a:r>
            <a:r>
              <a:rPr lang="en-US" altLang="ko-KR" kern="0" dirty="0">
                <a:solidFill>
                  <a:srgbClr val="000000"/>
                </a:solidFill>
                <a:latin typeface="함초롬바탕"/>
                <a:ea typeface="함초롬바탕"/>
              </a:rPr>
              <a:t>2025-1</a:t>
            </a:r>
            <a:r>
              <a:rPr lang="ko-KR" altLang="en-US" kern="0" dirty="0">
                <a:solidFill>
                  <a:srgbClr val="000000"/>
                </a:solidFill>
                <a:latin typeface="함초롬바탕"/>
                <a:ea typeface="함초롬바탕"/>
              </a:rPr>
              <a:t>학기 </a:t>
            </a:r>
            <a:r>
              <a:rPr lang="en-US" altLang="ko-KR" kern="0" dirty="0">
                <a:solidFill>
                  <a:srgbClr val="000000"/>
                </a:solidFill>
                <a:latin typeface="함초롬바탕"/>
                <a:ea typeface="함초롬바탕"/>
              </a:rPr>
              <a:t>K-MOOC</a:t>
            </a:r>
            <a:r>
              <a:rPr lang="ko-KR" altLang="en-US" kern="0" dirty="0">
                <a:solidFill>
                  <a:srgbClr val="000000"/>
                </a:solidFill>
                <a:latin typeface="함초롬바탕"/>
                <a:ea typeface="함초롬바탕"/>
              </a:rPr>
              <a:t>강좌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함초롬바탕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9027937"/>
              </p:ext>
            </p:extLst>
          </p:nvPr>
        </p:nvGraphicFramePr>
        <p:xfrm>
          <a:off x="1907704" y="2149475"/>
          <a:ext cx="5751703" cy="2159381"/>
        </p:xfrm>
        <a:graphic>
          <a:graphicData uri="http://schemas.openxmlformats.org/drawingml/2006/table">
            <a:tbl>
              <a:tblPr firstRow="1" bandRow="1"/>
              <a:tblGrid>
                <a:gridCol w="2458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5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6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6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6578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K-MOOC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강좌명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1" kern="0" spc="0">
                          <a:solidFill>
                            <a:srgbClr val="FF0000"/>
                          </a:solidFill>
                          <a:effectLst/>
                          <a:latin typeface="굴림체"/>
                          <a:ea typeface="굴림체"/>
                        </a:rPr>
                        <a:t>학습인정시간</a:t>
                      </a:r>
                      <a:endParaRPr lang="ko-KR" altLang="en-US" sz="1000" b="1" kern="0" spc="0">
                        <a:solidFill>
                          <a:srgbClr val="FF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강좌운영기간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수강신청기간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8D8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7601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발달과 발달장애의 이해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20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시간</a:t>
                      </a:r>
                      <a:endParaRPr lang="en-US" altLang="ko-KR" sz="1200" b="1" kern="0" spc="0" dirty="0">
                        <a:solidFill>
                          <a:srgbClr val="0000FF"/>
                        </a:solidFill>
                        <a:effectLst/>
                        <a:latin typeface="굴림체"/>
                        <a:ea typeface="굴림체"/>
                      </a:endParaRP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(8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시간 </a:t>
                      </a: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22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분</a:t>
                      </a: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2025. 3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 4</a:t>
                      </a: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 ~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5</a:t>
                      </a: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 2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6.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202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5</a:t>
                      </a: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 2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 17</a:t>
                      </a: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</a:t>
                      </a: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~ 5. 1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9.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7601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발달장애인 직업재활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20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시간</a:t>
                      </a:r>
                      <a:endParaRPr lang="en-US" altLang="ko-KR" sz="1200" b="1" kern="0" spc="0" dirty="0">
                        <a:solidFill>
                          <a:srgbClr val="0000FF"/>
                        </a:solidFill>
                        <a:effectLst/>
                        <a:latin typeface="굴림체"/>
                        <a:ea typeface="굴림체"/>
                      </a:endParaRP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(6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시간 </a:t>
                      </a: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58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분</a:t>
                      </a: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202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5</a:t>
                      </a: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 3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 4</a:t>
                      </a: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 ~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5</a:t>
                      </a: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 2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6.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2025. 2. 17.</a:t>
                      </a: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~ 5. 19.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7601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2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발달장애와 직업진로상담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20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시간</a:t>
                      </a:r>
                      <a:endParaRPr lang="en-US" altLang="ko-KR" sz="1200" b="1" kern="0" spc="0" dirty="0">
                        <a:solidFill>
                          <a:srgbClr val="0000FF"/>
                        </a:solidFill>
                        <a:effectLst/>
                        <a:latin typeface="굴림체"/>
                        <a:ea typeface="굴림체"/>
                      </a:endParaRP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(8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시간 </a:t>
                      </a: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41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분</a:t>
                      </a: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202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5</a:t>
                      </a: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 3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 4</a:t>
                      </a: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 ~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5</a:t>
                      </a: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. 2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6.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2025. 2. 17.</a:t>
                      </a: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~ 5. 19.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>
          <a:xfrm>
            <a:off x="1692696" y="1995686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5735"/>
            <a:ext cx="7848872" cy="776530"/>
          </a:xfrm>
        </p:spPr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[3] 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</a:t>
            </a: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운영</a:t>
            </a:r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1763688" y="1563638"/>
          <a:ext cx="6009978" cy="3268446"/>
        </p:xfrm>
        <a:graphic>
          <a:graphicData uri="http://schemas.openxmlformats.org/drawingml/2006/table">
            <a:tbl>
              <a:tblPr firstRow="1" bandRow="1"/>
              <a:tblGrid>
                <a:gridCol w="13088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1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62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6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3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06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214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88524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회원가입</a:t>
                      </a:r>
                      <a:r>
                        <a:rPr lang="en-US" altLang="ko-KR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/</a:t>
                      </a: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수강신청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5E5E5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▶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강좌 이수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5E5E5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▶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수강종료</a:t>
                      </a:r>
                      <a:r>
                        <a:rPr lang="en-US" altLang="ko-KR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/</a:t>
                      </a: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이수증 출력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5E5E5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▶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학점인정 신청 및 학점인정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89560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K-MOOC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플랫폼에서 개별 회원가입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u="sng" kern="0" spc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굴림체"/>
                          <a:ea typeface="굴림체"/>
                        </a:rPr>
                        <a:t>K-MOOC </a:t>
                      </a:r>
                      <a:r>
                        <a:rPr lang="ko-KR" altLang="en-US" sz="1000" u="sng" kern="0" spc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굴림체"/>
                          <a:ea typeface="굴림체"/>
                        </a:rPr>
                        <a:t>플랫폼 해당 강좌 이수</a:t>
                      </a: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u="sng" kern="0" spc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굴림체"/>
                          <a:ea typeface="굴림체"/>
                        </a:rPr>
                        <a:t>(</a:t>
                      </a:r>
                      <a:r>
                        <a:rPr lang="ko-KR" altLang="en-US" sz="1000" u="sng" kern="0" spc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굴림체"/>
                          <a:ea typeface="굴림체"/>
                        </a:rPr>
                        <a:t>동영상시청</a:t>
                      </a:r>
                      <a:r>
                        <a:rPr lang="en-US" altLang="ko-KR" sz="1000" u="sng" kern="0" spc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굴림체"/>
                          <a:ea typeface="굴림체"/>
                        </a:rPr>
                        <a:t>, </a:t>
                      </a:r>
                      <a:r>
                        <a:rPr lang="ko-KR" altLang="en-US" sz="1000" u="sng" kern="0" spc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굴림체"/>
                          <a:ea typeface="굴림체"/>
                        </a:rPr>
                        <a:t>과제</a:t>
                      </a:r>
                      <a:r>
                        <a:rPr lang="en-US" altLang="ko-KR" sz="1000" u="sng" kern="0" spc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굴림체"/>
                          <a:ea typeface="굴림체"/>
                        </a:rPr>
                        <a:t>, </a:t>
                      </a:r>
                      <a:r>
                        <a:rPr lang="ko-KR" altLang="en-US" sz="1000" u="sng" kern="0" spc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굴림체"/>
                          <a:ea typeface="굴림체"/>
                        </a:rPr>
                        <a:t>퀴즈 등 이행</a:t>
                      </a:r>
                      <a:r>
                        <a:rPr lang="en-US" altLang="ko-KR" sz="1000" u="sng" kern="0" spc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굴림체"/>
                          <a:ea typeface="굴림체"/>
                        </a:rPr>
                        <a:t>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강좌 이수자는 </a:t>
                      </a: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‘이수증 출력’매뉴에서 이수증 출력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수강 종료 후 </a:t>
                      </a: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① 학점인정 신청서</a:t>
                      </a: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&lt;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별지서식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1&gt; </a:t>
                      </a:r>
                    </a:p>
                    <a:p>
                      <a:pPr marL="0" marR="0" lvl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②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K-MOOC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강좌</a:t>
                      </a:r>
                    </a:p>
                    <a:p>
                      <a:pPr marL="0" marR="0" lvl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이수증 제출을 통한</a:t>
                      </a: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학점인정 신청</a:t>
                      </a: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(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학교현장실습 담당교수 제출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)</a:t>
                      </a: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③ </a:t>
                      </a: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학점인정</a:t>
                      </a:r>
                      <a:r>
                        <a:rPr lang="en-US" altLang="ko-KR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(0.5</a:t>
                      </a: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학점</a:t>
                      </a:r>
                      <a:r>
                        <a:rPr lang="en-US" altLang="ko-KR" sz="10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)</a:t>
                      </a: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268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www.Kmooc.kr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www.Kmooc.kr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www.Kmooc.kr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학사운영팀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2328" marR="62328" marT="17232" marB="172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>
          <a:xfrm>
            <a:off x="1619672" y="1194306"/>
            <a:ext cx="5649937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 rtl="0" eaLnBrk="0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ko-KR" altLang="ko-KR" b="0" i="0" u="none" strike="noStrike" cap="none" normalizeH="0" baseline="0">
                <a:solidFill>
                  <a:srgbClr val="000000"/>
                </a:solidFill>
                <a:effectLst/>
                <a:latin typeface="함초롬바탕"/>
                <a:ea typeface="함초롬바탕"/>
              </a:rPr>
              <a:t>■ </a:t>
            </a:r>
            <a:r>
              <a:rPr kumimoji="0" lang="en-US" altLang="ko-KR" b="1" i="0" u="none" strike="noStrike" cap="none" normalizeH="0" baseline="0">
                <a:solidFill>
                  <a:srgbClr val="0000FF"/>
                </a:solidFill>
                <a:effectLst/>
                <a:latin typeface="함초롬바탕"/>
                <a:ea typeface="함초롬바탕"/>
              </a:rPr>
              <a:t>K-MOOC </a:t>
            </a:r>
            <a:r>
              <a:rPr kumimoji="0" lang="ko-KR" altLang="en-US" b="1" i="0" u="none" strike="noStrike" cap="none" normalizeH="0" baseline="0">
                <a:solidFill>
                  <a:srgbClr val="0000FF"/>
                </a:solidFill>
                <a:effectLst/>
                <a:latin typeface="함초롬바탕"/>
                <a:ea typeface="함초롬바탕"/>
              </a:rPr>
              <a:t>학점인정 절차</a:t>
            </a:r>
            <a:endParaRPr kumimoji="0" lang="ko-KR" altLang="en-US" b="1" i="0" u="none" strike="noStrike" cap="none" normalizeH="0" baseline="0">
              <a:solidFill>
                <a:srgbClr val="0000FF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0" y="25735"/>
            <a:ext cx="8100392" cy="776530"/>
          </a:xfrm>
          <a:prstGeom prst="rect">
            <a:avLst/>
          </a:prstGeom>
        </p:spPr>
        <p:txBody>
          <a:bodyPr/>
          <a:lstStyle/>
          <a:p>
            <a:pPr lvl="0" algn="ctr">
              <a:defRPr/>
            </a:pPr>
            <a:r>
              <a:rPr lang="en-US" altLang="ko-KR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[4] </a:t>
            </a:r>
            <a:r>
              <a:rPr lang="ko-KR" altLang="en-US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</a:t>
            </a:r>
            <a:r>
              <a:rPr lang="en-US" altLang="ko-KR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평가</a:t>
            </a:r>
            <a:endParaRPr lang="ko-KR" altLang="en-US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83568" y="1897380"/>
            <a:ext cx="7812868" cy="2653665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>
                <a:lumMod val="75000"/>
                <a:lumOff val="25000"/>
              </a:schemeClr>
            </a:solidFill>
            <a:prstDash val="solid"/>
          </a:ln>
        </p:spPr>
        <p:txBody>
          <a:bodyPr wrap="square" anchor="ctr">
            <a:spAutoFit/>
          </a:bodyPr>
          <a:lstStyle/>
          <a:p>
            <a:pPr marL="285750" lvl="0" indent="-285750">
              <a:lnSpc>
                <a:spcPct val="300000"/>
              </a:lnSpc>
              <a:buFont typeface="Wingdings"/>
              <a:buChar char="v"/>
              <a:defRPr/>
            </a:pPr>
            <a:r>
              <a:rPr lang="ko-KR" altLang="en-US" sz="1400" b="1">
                <a:solidFill>
                  <a:srgbClr val="000000"/>
                </a:solidFill>
                <a:latin typeface="HY신명조"/>
                <a:ea typeface="HY신명조"/>
              </a:rPr>
              <a:t>교육실습 평가</a:t>
            </a:r>
            <a:r>
              <a:rPr lang="en-US" altLang="ko-KR" sz="1400" b="1">
                <a:solidFill>
                  <a:srgbClr val="000000"/>
                </a:solidFill>
                <a:latin typeface="HY신명조"/>
                <a:ea typeface="HY신명조"/>
              </a:rPr>
              <a:t>(4</a:t>
            </a:r>
            <a:r>
              <a:rPr lang="ko-KR" altLang="en-US" sz="1400" b="1">
                <a:solidFill>
                  <a:srgbClr val="000000"/>
                </a:solidFill>
                <a:latin typeface="HY신명조"/>
                <a:ea typeface="HY신명조"/>
              </a:rPr>
              <a:t>주</a:t>
            </a:r>
            <a:r>
              <a:rPr lang="en-US" altLang="ko-KR" sz="1400" b="1">
                <a:solidFill>
                  <a:srgbClr val="000000"/>
                </a:solidFill>
                <a:latin typeface="HY신명조"/>
                <a:ea typeface="HY신명조"/>
              </a:rPr>
              <a:t>,</a:t>
            </a:r>
            <a:r>
              <a:rPr lang="ko-KR" altLang="en-US" sz="1400" b="1">
                <a:solidFill>
                  <a:srgbClr val="000000"/>
                </a:solidFill>
                <a:latin typeface="HY신명조"/>
                <a:ea typeface="HY신명조"/>
              </a:rPr>
              <a:t>  </a:t>
            </a:r>
            <a:r>
              <a:rPr lang="en-US" altLang="ko-KR" sz="1400" b="1">
                <a:solidFill>
                  <a:srgbClr val="000000"/>
                </a:solidFill>
                <a:latin typeface="HY신명조"/>
                <a:ea typeface="HY신명조"/>
              </a:rPr>
              <a:t>2</a:t>
            </a:r>
            <a:r>
              <a:rPr lang="ko-KR" altLang="en-US" sz="1400" b="1">
                <a:solidFill>
                  <a:srgbClr val="000000"/>
                </a:solidFill>
                <a:latin typeface="HY신명조"/>
                <a:ea typeface="HY신명조"/>
              </a:rPr>
              <a:t>학점</a:t>
            </a:r>
            <a:r>
              <a:rPr lang="en-US" altLang="ko-KR" sz="1400" b="1">
                <a:solidFill>
                  <a:srgbClr val="000000"/>
                </a:solidFill>
                <a:latin typeface="HY신명조"/>
                <a:ea typeface="HY신명조"/>
              </a:rPr>
              <a:t>) : 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실습학교 평가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 70% + 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대학 학과 지도교수 평가 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30%</a:t>
            </a:r>
            <a:endParaRPr lang="en-US" altLang="ko-KR" sz="1400" b="1">
              <a:solidFill>
                <a:srgbClr val="FF0000"/>
              </a:solidFill>
              <a:latin typeface="HY신명조"/>
              <a:ea typeface="HY신명조"/>
            </a:endParaRPr>
          </a:p>
          <a:p>
            <a:pPr lvl="0">
              <a:lnSpc>
                <a:spcPct val="300000"/>
              </a:lnSpc>
              <a:defRPr/>
            </a:pPr>
            <a:endParaRPr lang="en-US" altLang="ko-KR" sz="1400" b="1">
              <a:solidFill>
                <a:srgbClr val="C00000"/>
              </a:solidFill>
              <a:latin typeface="HY신명조"/>
              <a:ea typeface="HY신명조"/>
            </a:endParaRPr>
          </a:p>
          <a:p>
            <a:pPr lvl="0">
              <a:lnSpc>
                <a:spcPct val="300000"/>
              </a:lnSpc>
              <a:defRPr/>
            </a:pPr>
            <a:r>
              <a:rPr lang="en-US" altLang="ko-KR" sz="1400" b="1">
                <a:latin typeface="HY신명조"/>
                <a:ea typeface="HY신명조"/>
              </a:rPr>
              <a:t>  -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실습학교 평가</a:t>
            </a:r>
            <a:r>
              <a:rPr lang="en-US" altLang="ko-KR" sz="1400" b="1">
                <a:solidFill>
                  <a:srgbClr val="FF0000"/>
                </a:solidFill>
                <a:latin typeface="HY신명조"/>
                <a:ea typeface="HY신명조"/>
              </a:rPr>
              <a:t>(70%)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 </a:t>
            </a:r>
            <a:r>
              <a:rPr lang="en-US" altLang="ko-KR" sz="1400" b="1">
                <a:latin typeface="HY신명조"/>
                <a:ea typeface="HY신명조"/>
              </a:rPr>
              <a:t>: </a:t>
            </a:r>
            <a:r>
              <a:rPr lang="ko-KR" altLang="en-US" sz="1300" b="1" spc="-100">
                <a:latin typeface="HY신명조"/>
                <a:ea typeface="HY신명조"/>
              </a:rPr>
              <a:t>근무태도</a:t>
            </a:r>
            <a:r>
              <a:rPr lang="en-US" altLang="ko-KR" sz="1300" b="1" spc="-100">
                <a:latin typeface="HY신명조"/>
                <a:ea typeface="HY신명조"/>
              </a:rPr>
              <a:t>,  </a:t>
            </a:r>
            <a:r>
              <a:rPr lang="ko-KR" altLang="en-US" sz="1300" b="1" spc="-100">
                <a:latin typeface="HY신명조"/>
                <a:ea typeface="HY신명조"/>
              </a:rPr>
              <a:t>자질</a:t>
            </a:r>
            <a:r>
              <a:rPr lang="en-US" altLang="ko-KR" sz="1300" b="1" spc="-100">
                <a:latin typeface="HY신명조"/>
                <a:ea typeface="HY신명조"/>
              </a:rPr>
              <a:t>,  </a:t>
            </a:r>
            <a:r>
              <a:rPr lang="ko-KR" altLang="en-US" sz="1300" b="1" spc="-100">
                <a:latin typeface="HY신명조"/>
                <a:ea typeface="HY신명조"/>
              </a:rPr>
              <a:t>학습지도능력</a:t>
            </a:r>
            <a:r>
              <a:rPr lang="en-US" altLang="ko-KR" sz="1300" b="1" spc="-100">
                <a:latin typeface="HY신명조"/>
                <a:ea typeface="HY신명조"/>
              </a:rPr>
              <a:t>,  </a:t>
            </a:r>
            <a:r>
              <a:rPr lang="ko-KR" altLang="en-US" sz="1300" b="1" spc="-100">
                <a:latin typeface="HY신명조"/>
                <a:ea typeface="HY신명조"/>
              </a:rPr>
              <a:t>연구</a:t>
            </a:r>
            <a:r>
              <a:rPr lang="en-US" altLang="ko-KR" sz="1300" b="1" spc="-100">
                <a:latin typeface="HY신명조"/>
                <a:ea typeface="HY신명조"/>
              </a:rPr>
              <a:t>·</a:t>
            </a:r>
            <a:r>
              <a:rPr lang="ko-KR" altLang="en-US" sz="1300" b="1" spc="-100">
                <a:latin typeface="HY신명조"/>
                <a:ea typeface="HY신명조"/>
              </a:rPr>
              <a:t>조사활동</a:t>
            </a:r>
            <a:r>
              <a:rPr lang="en-US" altLang="ko-KR" sz="1300" b="1" spc="-100">
                <a:latin typeface="HY신명조"/>
                <a:ea typeface="HY신명조"/>
              </a:rPr>
              <a:t>,  </a:t>
            </a:r>
            <a:r>
              <a:rPr lang="ko-KR" altLang="en-US" sz="1300" b="1" spc="-100">
                <a:latin typeface="HY신명조"/>
                <a:ea typeface="HY신명조"/>
              </a:rPr>
              <a:t>학급경영 및 사무처리 능력 등</a:t>
            </a:r>
          </a:p>
          <a:p>
            <a:pPr lvl="0">
              <a:lnSpc>
                <a:spcPct val="300000"/>
              </a:lnSpc>
              <a:defRPr/>
            </a:pPr>
            <a:r>
              <a:rPr lang="en-US" altLang="ko-KR" sz="1400" b="1">
                <a:latin typeface="HY신명조"/>
                <a:ea typeface="HY신명조"/>
              </a:rPr>
              <a:t>  -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지도교수 평가</a:t>
            </a:r>
            <a:r>
              <a:rPr lang="en-US" altLang="ko-KR" sz="1400" b="1">
                <a:solidFill>
                  <a:srgbClr val="FF0000"/>
                </a:solidFill>
                <a:latin typeface="HY신명조"/>
                <a:ea typeface="HY신명조"/>
              </a:rPr>
              <a:t>(30%)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 </a:t>
            </a:r>
            <a:r>
              <a:rPr lang="en-US" altLang="ko-KR" sz="1400" b="1">
                <a:latin typeface="HY신명조"/>
                <a:ea typeface="HY신명조"/>
              </a:rPr>
              <a:t>: </a:t>
            </a:r>
            <a:r>
              <a:rPr lang="ko-KR" altLang="en-US" sz="1400" b="1">
                <a:latin typeface="HY신명조"/>
                <a:ea typeface="HY신명조"/>
              </a:rPr>
              <a:t>과제수행</a:t>
            </a:r>
            <a:r>
              <a:rPr lang="en-US" altLang="ko-KR" sz="1400" b="1">
                <a:latin typeface="HY신명조"/>
                <a:ea typeface="HY신명조"/>
              </a:rPr>
              <a:t>, </a:t>
            </a:r>
            <a:r>
              <a:rPr lang="ko-KR" altLang="en-US" sz="1400" b="1">
                <a:latin typeface="HY신명조"/>
                <a:ea typeface="HY신명조"/>
              </a:rPr>
              <a:t>사전지도</a:t>
            </a:r>
            <a:r>
              <a:rPr lang="en-US" altLang="ko-KR" sz="1400" b="1">
                <a:latin typeface="HY신명조"/>
                <a:ea typeface="HY신명조"/>
              </a:rPr>
              <a:t>, </a:t>
            </a:r>
            <a:r>
              <a:rPr lang="ko-KR" altLang="en-US" sz="1400" b="1">
                <a:latin typeface="HY신명조"/>
                <a:ea typeface="HY신명조"/>
              </a:rPr>
              <a:t>근무태도</a:t>
            </a:r>
            <a:r>
              <a:rPr lang="en-US" altLang="ko-KR" sz="1400" b="1">
                <a:latin typeface="HY신명조"/>
                <a:ea typeface="HY신명조"/>
              </a:rPr>
              <a:t>, </a:t>
            </a:r>
            <a:r>
              <a:rPr lang="ko-KR" altLang="en-US" sz="1400" b="1">
                <a:latin typeface="HY신명조"/>
                <a:ea typeface="HY신명조"/>
              </a:rPr>
              <a:t>실습활동 관찰결과 등</a:t>
            </a:r>
          </a:p>
        </p:txBody>
      </p:sp>
      <p:grpSp>
        <p:nvGrpSpPr>
          <p:cNvPr id="44" name="그룹 43"/>
          <p:cNvGrpSpPr/>
          <p:nvPr/>
        </p:nvGrpSpPr>
        <p:grpSpPr>
          <a:xfrm>
            <a:off x="611558" y="1325880"/>
            <a:ext cx="5544616" cy="478463"/>
            <a:chOff x="1805552" y="893832"/>
            <a:chExt cx="3202206" cy="478463"/>
          </a:xfrm>
        </p:grpSpPr>
        <p:sp>
          <p:nvSpPr>
            <p:cNvPr id="45" name="TextBox 5"/>
            <p:cNvSpPr txBox="1"/>
            <p:nvPr/>
          </p:nvSpPr>
          <p:spPr>
            <a:xfrm>
              <a:off x="1805552" y="893832"/>
              <a:ext cx="504055" cy="45378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ko-KR" sz="2400" b="1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1.</a:t>
              </a:r>
              <a:endParaRPr lang="ko-KR" altLang="en-US" sz="2400" b="1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  <a:cs typeface="Arial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123727" y="912882"/>
              <a:ext cx="2884031" cy="459413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lvl="0">
                <a:defRPr/>
              </a:pPr>
              <a:r>
                <a:rPr lang="ko-KR" altLang="en-US" sz="2400" b="1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평가의 기본방침</a:t>
              </a:r>
              <a:r>
                <a:rPr lang="en-US" altLang="ko-KR" sz="2400" b="1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(</a:t>
              </a:r>
              <a:r>
                <a:rPr lang="ko-KR" altLang="en-US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절대평가</a:t>
              </a:r>
              <a:r>
                <a:rPr lang="en-US" altLang="ko-KR" sz="2400" b="1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)</a:t>
              </a:r>
              <a:endParaRPr lang="ko-KR" altLang="en-US" sz="2400" b="1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  <a:cs typeface="Arial"/>
              </a:endParaRPr>
            </a:p>
          </p:txBody>
        </p:sp>
      </p:grp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951601" y="2627251"/>
          <a:ext cx="7220798" cy="795211"/>
        </p:xfrm>
        <a:graphic>
          <a:graphicData uri="http://schemas.openxmlformats.org/drawingml/2006/table">
            <a:tbl>
              <a:tblPr firstRow="1" bandRow="1"/>
              <a:tblGrid>
                <a:gridCol w="24069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1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19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직접실습</a:t>
                      </a:r>
                      <a:r>
                        <a:rPr lang="en-US" altLang="ko-KR" sz="11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(</a:t>
                      </a:r>
                      <a:r>
                        <a:rPr lang="ko-KR" altLang="en-US" sz="1100" b="1" kern="0" spc="0">
                          <a:solidFill>
                            <a:srgbClr val="FF0000"/>
                          </a:solidFill>
                          <a:effectLst/>
                          <a:latin typeface="굴림체"/>
                          <a:ea typeface="굴림체"/>
                        </a:rPr>
                        <a:t>원칙</a:t>
                      </a:r>
                      <a:r>
                        <a:rPr lang="en-US" altLang="ko-KR" sz="11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)</a:t>
                      </a:r>
                      <a:endParaRPr lang="en-US" altLang="ko-KR" sz="1100" b="1" kern="0" spc="0">
                        <a:solidFill>
                          <a:srgbClr val="0000FF"/>
                        </a:solidFill>
                        <a:latin typeface="굴림체"/>
                        <a:ea typeface="굴림체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chemeClr val="dk1"/>
                          </a:solidFill>
                          <a:effectLst/>
                          <a:latin typeface="굴림체"/>
                          <a:ea typeface="굴림체"/>
                        </a:rPr>
                        <a:t>직접실습 </a:t>
                      </a:r>
                      <a:r>
                        <a:rPr lang="en-US" altLang="ko-KR" sz="1100" b="1" kern="0" spc="0">
                          <a:solidFill>
                            <a:schemeClr val="dk1"/>
                          </a:solidFill>
                          <a:effectLst/>
                          <a:latin typeface="굴림체"/>
                          <a:ea typeface="굴림체"/>
                        </a:rPr>
                        <a:t>+ </a:t>
                      </a:r>
                      <a:r>
                        <a:rPr lang="ko-KR" altLang="en-US" sz="1100" b="1" kern="0" spc="0">
                          <a:solidFill>
                            <a:srgbClr val="FF0000"/>
                          </a:solidFill>
                          <a:effectLst/>
                          <a:latin typeface="굴림체"/>
                          <a:ea typeface="굴림체"/>
                        </a:rPr>
                        <a:t>간접실습</a:t>
                      </a:r>
                      <a:endParaRPr lang="ko-KR" altLang="en-US" sz="1000" b="1" kern="0" spc="0">
                        <a:solidFill>
                          <a:srgbClr val="FF0000"/>
                        </a:solidFill>
                        <a:effectLst/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비고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8D8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825"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4</a:t>
                      </a:r>
                      <a:r>
                        <a:rPr lang="ko-KR" altLang="en-US" sz="11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주</a:t>
                      </a:r>
                      <a:r>
                        <a:rPr lang="en-US" altLang="ko-KR" sz="11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(2</a:t>
                      </a:r>
                      <a:r>
                        <a:rPr lang="ko-KR" altLang="en-US" sz="11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학점</a:t>
                      </a:r>
                      <a:r>
                        <a:rPr lang="en-US" altLang="ko-KR" sz="1100" b="1" kern="0" spc="0">
                          <a:solidFill>
                            <a:srgbClr val="0000FF"/>
                          </a:solidFill>
                          <a:effectLst/>
                          <a:latin typeface="굴림체"/>
                          <a:ea typeface="굴림체"/>
                        </a:rPr>
                        <a:t>)</a:t>
                      </a:r>
                      <a:endParaRPr lang="ko-KR" altLang="en-US" sz="1000" b="1" kern="0" spc="0">
                        <a:solidFill>
                          <a:srgbClr val="0000FF"/>
                        </a:solidFill>
                        <a:effectLst/>
                        <a:latin typeface="바탕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3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주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(1.5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학점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굴림체"/>
                          <a:ea typeface="굴림체"/>
                        </a:rPr>
                        <a:t>) + </a:t>
                      </a:r>
                      <a:r>
                        <a:rPr lang="en-US" altLang="ko-KR" sz="1100" b="1" kern="0" spc="0">
                          <a:solidFill>
                            <a:srgbClr val="FF0000"/>
                          </a:solidFill>
                          <a:effectLst/>
                          <a:latin typeface="굴림체"/>
                          <a:ea typeface="굴림체"/>
                        </a:rPr>
                        <a:t>1</a:t>
                      </a:r>
                      <a:r>
                        <a:rPr lang="ko-KR" altLang="en-US" sz="1100" b="1" kern="0" spc="0">
                          <a:solidFill>
                            <a:srgbClr val="FF0000"/>
                          </a:solidFill>
                          <a:effectLst/>
                          <a:latin typeface="굴림체"/>
                          <a:ea typeface="굴림체"/>
                        </a:rPr>
                        <a:t>주</a:t>
                      </a:r>
                      <a:r>
                        <a:rPr lang="en-US" altLang="ko-KR" sz="1100" b="1" kern="0" spc="0">
                          <a:solidFill>
                            <a:srgbClr val="FF0000"/>
                          </a:solidFill>
                          <a:effectLst/>
                          <a:latin typeface="굴림체"/>
                          <a:ea typeface="굴림체"/>
                        </a:rPr>
                        <a:t>(0.5</a:t>
                      </a:r>
                      <a:r>
                        <a:rPr lang="ko-KR" altLang="en-US" sz="1100" b="1" kern="0" spc="0">
                          <a:solidFill>
                            <a:srgbClr val="FF0000"/>
                          </a:solidFill>
                          <a:effectLst/>
                          <a:latin typeface="굴림체"/>
                          <a:ea typeface="굴림체"/>
                        </a:rPr>
                        <a:t>학점</a:t>
                      </a:r>
                      <a:r>
                        <a:rPr lang="en-US" altLang="ko-KR" sz="1100" b="1" kern="0" spc="0" baseline="0">
                          <a:solidFill>
                            <a:srgbClr val="FF0000"/>
                          </a:solidFill>
                          <a:effectLst/>
                          <a:latin typeface="굴림체"/>
                          <a:ea typeface="굴림체"/>
                        </a:rPr>
                        <a:t>)</a:t>
                      </a:r>
                      <a:endParaRPr lang="ko-KR" altLang="en-US" sz="1000" b="1" kern="0" spc="0">
                        <a:solidFill>
                          <a:srgbClr val="FF0000"/>
                        </a:solidFill>
                        <a:effectLst/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바탕"/>
                        </a:rPr>
                        <a:t>1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바탕"/>
                        </a:rPr>
                        <a:t>학점 당 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바탕"/>
                        </a:rPr>
                        <a:t>2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바탕"/>
                        </a:rPr>
                        <a:t>주</a:t>
                      </a:r>
                    </a:p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바탕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바탕"/>
                        </a:rPr>
                        <a:t>또는 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바탕"/>
                        </a:rPr>
                        <a:t>80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바탕"/>
                        </a:rPr>
                        <a:t>시간 이상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바탕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0" y="25735"/>
            <a:ext cx="8172400" cy="776530"/>
          </a:xfrm>
          <a:prstGeom prst="rect">
            <a:avLst/>
          </a:prstGeom>
        </p:spPr>
        <p:txBody>
          <a:bodyPr/>
          <a:lstStyle/>
          <a:p>
            <a:pPr lvl="0" algn="ctr">
              <a:defRPr/>
            </a:pPr>
            <a:r>
              <a:rPr lang="en-US" altLang="ko-KR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en-US" altLang="ko-KR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[4] </a:t>
            </a:r>
            <a:r>
              <a:rPr lang="ko-KR" altLang="en-US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</a:t>
            </a:r>
            <a:r>
              <a:rPr lang="en-US" altLang="ko-KR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평가</a:t>
            </a:r>
            <a:endParaRPr lang="ko-KR" altLang="en-US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611560" y="1059582"/>
            <a:ext cx="3168352" cy="486347"/>
            <a:chOff x="1805553" y="885949"/>
            <a:chExt cx="2721875" cy="486347"/>
          </a:xfrm>
        </p:grpSpPr>
        <p:sp>
          <p:nvSpPr>
            <p:cNvPr id="45" name="TextBox 5"/>
            <p:cNvSpPr txBox="1"/>
            <p:nvPr/>
          </p:nvSpPr>
          <p:spPr>
            <a:xfrm>
              <a:off x="1805553" y="885949"/>
              <a:ext cx="504056" cy="461665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ko-KR" sz="2400" b="1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2.</a:t>
              </a:r>
              <a:endParaRPr lang="ko-KR" altLang="en-US" sz="2400" b="1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  <a:cs typeface="Arial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123728" y="910631"/>
              <a:ext cx="2403700" cy="461665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lvl="0">
                <a:defRPr/>
              </a:pPr>
              <a:r>
                <a:rPr lang="ko-KR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평가영역 및 배점</a:t>
              </a:r>
              <a:endPara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HY신명조"/>
                <a:ea typeface="HY신명조"/>
                <a:cs typeface="Arial"/>
              </a:endParaRPr>
            </a:p>
          </p:txBody>
        </p:sp>
      </p:grpSp>
      <p:graphicFrame>
        <p:nvGraphicFramePr>
          <p:cNvPr id="7" name="Table 3"/>
          <p:cNvGraphicFramePr>
            <a:graphicFrameLocks noGrp="1"/>
          </p:cNvGraphicFramePr>
          <p:nvPr/>
        </p:nvGraphicFramePr>
        <p:xfrm>
          <a:off x="755576" y="2014291"/>
          <a:ext cx="7200801" cy="10010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7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2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7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21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65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338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042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5591"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400" b="1">
                          <a:solidFill>
                            <a:schemeClr val="tx1"/>
                          </a:solidFill>
                          <a:latin typeface="HY신명조"/>
                          <a:ea typeface="HY신명조"/>
                          <a:cs typeface="Arial"/>
                        </a:rPr>
                        <a:t>영역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400" b="1">
                          <a:solidFill>
                            <a:schemeClr val="tx1"/>
                          </a:solidFill>
                          <a:latin typeface="HY신명조"/>
                          <a:ea typeface="HY신명조"/>
                          <a:cs typeface="Arial"/>
                        </a:rPr>
                        <a:t>근무태도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400" b="1">
                          <a:solidFill>
                            <a:schemeClr val="tx1"/>
                          </a:solidFill>
                          <a:latin typeface="HY신명조"/>
                          <a:ea typeface="HY신명조"/>
                          <a:cs typeface="Arial"/>
                        </a:rPr>
                        <a:t>자 질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400" b="1">
                          <a:solidFill>
                            <a:srgbClr val="FF0000"/>
                          </a:solidFill>
                          <a:latin typeface="HY신명조"/>
                          <a:ea typeface="HY신명조"/>
                          <a:cs typeface="Arial"/>
                        </a:rPr>
                        <a:t>학습지도</a:t>
                      </a:r>
                    </a:p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400" b="1">
                          <a:solidFill>
                            <a:srgbClr val="FF0000"/>
                          </a:solidFill>
                          <a:latin typeface="HY신명조"/>
                          <a:ea typeface="HY신명조"/>
                          <a:cs typeface="Arial"/>
                        </a:rPr>
                        <a:t>능력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400" b="1">
                          <a:solidFill>
                            <a:srgbClr val="FF0000"/>
                          </a:solidFill>
                          <a:latin typeface="HY신명조"/>
                          <a:ea typeface="HY신명조"/>
                          <a:cs typeface="Arial"/>
                        </a:rPr>
                        <a:t>연구조사</a:t>
                      </a:r>
                    </a:p>
                    <a:p>
                      <a:pPr lvl="0" algn="ctr">
                        <a:defRPr/>
                      </a:pPr>
                      <a:r>
                        <a:rPr lang="ko-KR" altLang="en-US" sz="1400" b="1">
                          <a:solidFill>
                            <a:srgbClr val="FF0000"/>
                          </a:solidFill>
                          <a:latin typeface="HY신명조"/>
                          <a:ea typeface="HY신명조"/>
                          <a:cs typeface="Arial"/>
                        </a:rPr>
                        <a:t>활동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400" b="1">
                          <a:solidFill>
                            <a:schemeClr val="tx1"/>
                          </a:solidFill>
                          <a:latin typeface="HY신명조"/>
                          <a:ea typeface="HY신명조"/>
                          <a:cs typeface="Arial"/>
                        </a:rPr>
                        <a:t>학급경영 및 </a:t>
                      </a:r>
                    </a:p>
                    <a:p>
                      <a:pPr lvl="0" algn="ctr">
                        <a:defRPr/>
                      </a:pPr>
                      <a:r>
                        <a:rPr lang="ko-KR" altLang="en-US" sz="1400" b="1">
                          <a:solidFill>
                            <a:schemeClr val="tx1"/>
                          </a:solidFill>
                          <a:latin typeface="HY신명조"/>
                          <a:ea typeface="HY신명조"/>
                          <a:cs typeface="Arial"/>
                        </a:rPr>
                        <a:t>사무처리능력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400" b="1">
                          <a:latin typeface="HY신명조"/>
                          <a:ea typeface="HY신명조"/>
                        </a:rPr>
                        <a:t>총점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2902"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HY신명조"/>
                          <a:ea typeface="HY신명조"/>
                          <a:cs typeface="Arial"/>
                        </a:rPr>
                        <a:t>반영비율</a:t>
                      </a:r>
                    </a:p>
                    <a:p>
                      <a:pPr lvl="0" algn="ctr">
                        <a:defRPr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HY신명조"/>
                          <a:ea typeface="HY신명조"/>
                          <a:cs typeface="Arial"/>
                        </a:rPr>
                        <a:t>(%)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HY신명조"/>
                          <a:ea typeface="HY신명조"/>
                          <a:cs typeface="Arial"/>
                        </a:rPr>
                        <a:t>10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HY신명조"/>
                          <a:ea typeface="HY신명조"/>
                          <a:cs typeface="Arial"/>
                        </a:rPr>
                        <a:t>15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200" b="1">
                          <a:solidFill>
                            <a:srgbClr val="FF0000"/>
                          </a:solidFill>
                          <a:latin typeface="HY신명조"/>
                          <a:ea typeface="HY신명조"/>
                          <a:cs typeface="Arial"/>
                        </a:rPr>
                        <a:t>50</a:t>
                      </a:r>
                      <a:endParaRPr lang="ko-KR" altLang="en-US" sz="1200" b="1">
                        <a:solidFill>
                          <a:srgbClr val="FF0000"/>
                        </a:solidFill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200" b="1">
                          <a:solidFill>
                            <a:srgbClr val="FF0000"/>
                          </a:solidFill>
                          <a:latin typeface="HY신명조"/>
                          <a:ea typeface="HY신명조"/>
                          <a:cs typeface="Arial"/>
                        </a:rPr>
                        <a:t>15</a:t>
                      </a:r>
                      <a:endParaRPr lang="ko-KR" altLang="en-US" sz="1200" b="1">
                        <a:solidFill>
                          <a:srgbClr val="FF0000"/>
                        </a:solidFill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HY신명조"/>
                          <a:ea typeface="HY신명조"/>
                          <a:cs typeface="Arial"/>
                        </a:rPr>
                        <a:t>10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400" b="1">
                          <a:solidFill>
                            <a:schemeClr val="tx1"/>
                          </a:solidFill>
                          <a:latin typeface="HY신명조"/>
                          <a:ea typeface="HY신명조"/>
                          <a:cs typeface="Arial"/>
                        </a:rPr>
                        <a:t>100</a:t>
                      </a:r>
                      <a:endParaRPr lang="ko-KR" altLang="en-US" sz="1400" b="1">
                        <a:solidFill>
                          <a:schemeClr val="tx1"/>
                        </a:solidFill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55576" y="1661723"/>
            <a:ext cx="28648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① 실습학교의 평가 배점표</a:t>
            </a:r>
            <a:r>
              <a:rPr lang="en-US" altLang="ko-KR" sz="1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(70%)</a:t>
            </a:r>
            <a:endParaRPr lang="ko-KR" altLang="en-US" sz="14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HY신명조"/>
              <a:ea typeface="HY신명조"/>
            </a:endParaRPr>
          </a:p>
        </p:txBody>
      </p:sp>
      <p:graphicFrame>
        <p:nvGraphicFramePr>
          <p:cNvPr id="9" name="Table 3"/>
          <p:cNvGraphicFramePr>
            <a:graphicFrameLocks noGrp="1"/>
          </p:cNvGraphicFramePr>
          <p:nvPr/>
        </p:nvGraphicFramePr>
        <p:xfrm>
          <a:off x="755576" y="3730928"/>
          <a:ext cx="7200800" cy="10010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7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75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56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92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04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5591"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400" b="1">
                          <a:solidFill>
                            <a:schemeClr val="tx1"/>
                          </a:solidFill>
                          <a:effectLst/>
                          <a:latin typeface="HY신명조"/>
                          <a:ea typeface="HY신명조"/>
                          <a:cs typeface="Arial"/>
                        </a:rPr>
                        <a:t>영역</a:t>
                      </a:r>
                      <a:endParaRPr lang="ko-KR" altLang="en-US" sz="1400" b="1">
                        <a:solidFill>
                          <a:schemeClr val="tx1"/>
                        </a:solidFill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400" b="1">
                          <a:solidFill>
                            <a:schemeClr val="tx1"/>
                          </a:solidFill>
                          <a:effectLst/>
                          <a:latin typeface="HY신명조"/>
                          <a:ea typeface="HY신명조"/>
                          <a:cs typeface="Arial"/>
                        </a:rPr>
                        <a:t>과제수행정도</a:t>
                      </a:r>
                      <a:endParaRPr lang="ko-KR" altLang="en-US" sz="1400" b="1">
                        <a:solidFill>
                          <a:schemeClr val="tx1"/>
                        </a:solidFill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400" b="1">
                          <a:solidFill>
                            <a:srgbClr val="FF0000"/>
                          </a:solidFill>
                          <a:effectLst/>
                          <a:latin typeface="HY신명조"/>
                          <a:ea typeface="HY신명조"/>
                          <a:cs typeface="Arial"/>
                        </a:rPr>
                        <a:t>사전지도 및 토의에서 보인 근태성</a:t>
                      </a:r>
                      <a:endParaRPr lang="ko-KR" altLang="en-US" sz="1400" b="1">
                        <a:solidFill>
                          <a:srgbClr val="FF0000"/>
                        </a:solidFill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400" b="1">
                          <a:solidFill>
                            <a:schemeClr val="tx1"/>
                          </a:solidFill>
                          <a:effectLst/>
                          <a:latin typeface="HY신명조"/>
                          <a:ea typeface="HY신명조"/>
                          <a:cs typeface="Arial"/>
                        </a:rPr>
                        <a:t>실습활동의 관찰결과</a:t>
                      </a:r>
                      <a:endParaRPr lang="ko-KR" altLang="en-US" sz="1400" b="1">
                        <a:solidFill>
                          <a:schemeClr val="tx1"/>
                        </a:solidFill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400" b="1">
                          <a:effectLst/>
                          <a:latin typeface="HY신명조"/>
                          <a:ea typeface="HY신명조"/>
                        </a:rPr>
                        <a:t>총점</a:t>
                      </a:r>
                      <a:endParaRPr lang="ko-KR" altLang="en-US" sz="1400" b="1">
                        <a:latin typeface="HY신명조"/>
                        <a:ea typeface="HY신명조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2902"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  <a:effectLst/>
                          <a:latin typeface="HY신명조"/>
                          <a:ea typeface="HY신명조"/>
                          <a:cs typeface="Arial"/>
                        </a:rPr>
                        <a:t>반영점수</a:t>
                      </a:r>
                      <a:endParaRPr lang="en-US" altLang="ko-KR" sz="1200" b="1">
                        <a:solidFill>
                          <a:schemeClr val="tx1"/>
                        </a:solidFill>
                        <a:effectLst/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  <a:effectLst/>
                          <a:latin typeface="HY신명조"/>
                          <a:ea typeface="HY신명조"/>
                          <a:cs typeface="Arial"/>
                        </a:rPr>
                        <a:t>10</a:t>
                      </a:r>
                      <a:endParaRPr lang="ko-KR" altLang="en-US" sz="1200" b="1">
                        <a:solidFill>
                          <a:schemeClr val="tx1"/>
                        </a:solidFill>
                        <a:effectLst/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200" b="1">
                          <a:solidFill>
                            <a:srgbClr val="FF0000"/>
                          </a:solidFill>
                          <a:effectLst/>
                          <a:latin typeface="HY신명조"/>
                          <a:ea typeface="HY신명조"/>
                          <a:cs typeface="Arial"/>
                        </a:rPr>
                        <a:t>10</a:t>
                      </a:r>
                      <a:endParaRPr lang="ko-KR" altLang="en-US" sz="1200" b="1">
                        <a:solidFill>
                          <a:srgbClr val="FF0000"/>
                        </a:solidFill>
                        <a:effectLst/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  <a:effectLst/>
                          <a:latin typeface="HY신명조"/>
                          <a:ea typeface="HY신명조"/>
                          <a:cs typeface="Arial"/>
                        </a:rPr>
                        <a:t>10</a:t>
                      </a:r>
                      <a:endParaRPr lang="ko-KR" altLang="en-US" sz="1200" b="1">
                        <a:solidFill>
                          <a:schemeClr val="tx1"/>
                        </a:solidFill>
                        <a:effectLst/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US" altLang="ko-KR" sz="1400" b="1">
                          <a:solidFill>
                            <a:schemeClr val="tx1"/>
                          </a:solidFill>
                          <a:effectLst/>
                          <a:latin typeface="HY신명조"/>
                          <a:ea typeface="HY신명조"/>
                          <a:cs typeface="Arial"/>
                        </a:rPr>
                        <a:t>30</a:t>
                      </a:r>
                      <a:endParaRPr lang="ko-KR" altLang="en-US" sz="1400" b="1">
                        <a:solidFill>
                          <a:schemeClr val="tx1"/>
                        </a:solidFill>
                        <a:effectLst/>
                        <a:latin typeface="HY신명조"/>
                        <a:ea typeface="HY신명조"/>
                        <a:cs typeface="Arial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55576" y="3378360"/>
            <a:ext cx="367240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② 본 대학 지도교수의 평가 배점표</a:t>
            </a:r>
            <a:r>
              <a:rPr lang="en-US" altLang="ko-KR" sz="1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(30%)</a:t>
            </a:r>
            <a:endParaRPr lang="ko-KR" altLang="en-US" sz="14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HY신명조"/>
              <a:ea typeface="HY신명조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87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99592" y="25735"/>
            <a:ext cx="7632848" cy="776530"/>
          </a:xfrm>
        </p:spPr>
        <p:txBody>
          <a:bodyPr>
            <a:normAutofit fontScale="90000"/>
          </a:bodyPr>
          <a:lstStyle/>
          <a:p>
            <a:pPr marL="127000" lv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b="0" i="0" u="sng" strike="noStrike">
                <a:solidFill>
                  <a:srgbClr val="000000"/>
                </a:solidFill>
                <a:latin typeface="굴림체"/>
                <a:ea typeface="굴림체"/>
                <a:cs typeface="굴림체"/>
              </a:rPr>
              <a:t>교육실습생 활동 평가 척도</a:t>
            </a: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496047" y="843558"/>
            <a:ext cx="6151906" cy="39604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99592" y="25735"/>
            <a:ext cx="7560840" cy="776530"/>
          </a:xfrm>
        </p:spPr>
        <p:txBody>
          <a:bodyPr>
            <a:normAutofit fontScale="90000"/>
          </a:bodyPr>
          <a:lstStyle/>
          <a:p>
            <a:pPr marL="127000" lv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b="0" i="0" u="sng" strike="noStrike">
                <a:solidFill>
                  <a:srgbClr val="000000"/>
                </a:solidFill>
                <a:latin typeface="굴림체"/>
                <a:ea typeface="굴림체"/>
                <a:cs typeface="굴림체"/>
              </a:rPr>
              <a:t>교육실습생 활동 평가 척도</a:t>
            </a: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92146" y="843558"/>
            <a:ext cx="6959708" cy="40324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99592" y="25735"/>
            <a:ext cx="7488832" cy="776530"/>
          </a:xfrm>
        </p:spPr>
        <p:txBody>
          <a:bodyPr>
            <a:normAutofit fontScale="90000"/>
          </a:bodyPr>
          <a:lstStyle/>
          <a:p>
            <a:pPr marL="127000" lv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b="0" i="0" u="sng" strike="noStrike">
                <a:solidFill>
                  <a:srgbClr val="000000"/>
                </a:solidFill>
                <a:latin typeface="굴림체"/>
                <a:ea typeface="굴림체"/>
                <a:cs typeface="굴림체"/>
              </a:rPr>
              <a:t>교육실습생 활동 평가 척도</a:t>
            </a: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619672" y="771550"/>
            <a:ext cx="5928286" cy="40324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0" y="25735"/>
            <a:ext cx="8100392" cy="776530"/>
          </a:xfrm>
          <a:prstGeom prst="rect">
            <a:avLst/>
          </a:prstGeom>
        </p:spPr>
        <p:txBody>
          <a:bodyPr/>
          <a:lstStyle/>
          <a:p>
            <a:pPr lvl="0" algn="ctr">
              <a:defRPr/>
            </a:pPr>
            <a:r>
              <a:rPr lang="en-US" altLang="ko-KR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[4] 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교육실습의</a:t>
            </a: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평가</a:t>
            </a:r>
            <a:endParaRPr lang="ko-KR" altLang="en-US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19572" y="2078355"/>
            <a:ext cx="7524836" cy="2406015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>
                <a:lumMod val="75000"/>
                <a:lumOff val="25000"/>
              </a:schemeClr>
            </a:solidFill>
            <a:prstDash val="solid"/>
          </a:ln>
        </p:spPr>
        <p:txBody>
          <a:bodyPr wrap="square" anchor="ctr">
            <a:spAutoFit/>
          </a:bodyPr>
          <a:lstStyle/>
          <a:p>
            <a:pPr marL="285750" lvl="0" indent="-285750">
              <a:lnSpc>
                <a:spcPct val="200000"/>
              </a:lnSpc>
              <a:buFont typeface="Wingdings"/>
              <a:buChar char="v"/>
              <a:defRPr/>
            </a:pPr>
            <a:r>
              <a:rPr lang="ko-KR" altLang="en-US" sz="1400" b="1">
                <a:solidFill>
                  <a:srgbClr val="000000"/>
                </a:solidFill>
                <a:latin typeface="HY신명조"/>
                <a:ea typeface="HY신명조"/>
              </a:rPr>
              <a:t>다음 각 사항에 해당되는 학생은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학점을 취득할 수 없다</a:t>
            </a:r>
            <a:r>
              <a:rPr lang="en-US" altLang="ko-KR" sz="1400" b="1">
                <a:solidFill>
                  <a:srgbClr val="FF0000"/>
                </a:solidFill>
                <a:latin typeface="HY신명조"/>
                <a:ea typeface="HY신명조"/>
              </a:rPr>
              <a:t>.</a:t>
            </a:r>
          </a:p>
          <a:p>
            <a:pPr lvl="0">
              <a:lnSpc>
                <a:spcPct val="200000"/>
              </a:lnSpc>
              <a:defRPr/>
            </a:pPr>
            <a:r>
              <a:rPr lang="en-US" altLang="ko-KR" sz="1400" b="1">
                <a:solidFill>
                  <a:srgbClr val="000000"/>
                </a:solidFill>
                <a:latin typeface="HY신명조"/>
                <a:ea typeface="HY신명조"/>
              </a:rPr>
              <a:t>  </a:t>
            </a:r>
            <a:r>
              <a:rPr lang="ko-KR" altLang="en-US" sz="1400" b="1">
                <a:solidFill>
                  <a:srgbClr val="000000"/>
                </a:solidFill>
                <a:latin typeface="HY신명조"/>
                <a:ea typeface="HY신명조"/>
              </a:rPr>
              <a:t>① 교육실습 및 기타의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종합 성적 </a:t>
            </a:r>
            <a:r>
              <a:rPr lang="en-US" altLang="ko-KR" sz="1400" b="1">
                <a:solidFill>
                  <a:srgbClr val="FF0000"/>
                </a:solidFill>
                <a:latin typeface="HY신명조"/>
                <a:ea typeface="HY신명조"/>
              </a:rPr>
              <a:t>:</a:t>
            </a:r>
            <a:r>
              <a:rPr lang="ko-KR" altLang="en-US" sz="1400" b="1">
                <a:solidFill>
                  <a:srgbClr val="000000"/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총점의 </a:t>
            </a:r>
            <a:r>
              <a:rPr lang="en-US" altLang="ko-KR" sz="1400" b="1">
                <a:solidFill>
                  <a:srgbClr val="FF0000"/>
                </a:solidFill>
                <a:latin typeface="HY신명조"/>
                <a:ea typeface="HY신명조"/>
              </a:rPr>
              <a:t>70%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에 미달된 자</a:t>
            </a:r>
          </a:p>
          <a:p>
            <a:pPr lvl="0">
              <a:lnSpc>
                <a:spcPct val="200000"/>
              </a:lnSpc>
              <a:defRPr/>
            </a:pPr>
            <a:r>
              <a:rPr lang="en-US" altLang="ko-KR" sz="1400" b="1">
                <a:solidFill>
                  <a:srgbClr val="000000"/>
                </a:solidFill>
                <a:latin typeface="HY신명조"/>
                <a:ea typeface="HY신명조"/>
              </a:rPr>
              <a:t>  </a:t>
            </a:r>
            <a:r>
              <a:rPr lang="ko-KR" altLang="en-US" sz="1400" b="1">
                <a:solidFill>
                  <a:srgbClr val="000000"/>
                </a:solidFill>
                <a:latin typeface="HY신명조"/>
                <a:ea typeface="HY신명조"/>
              </a:rPr>
              <a:t>②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출근 일수</a:t>
            </a:r>
            <a:r>
              <a:rPr lang="ko-KR" altLang="en-US" sz="1400" b="1">
                <a:solidFill>
                  <a:srgbClr val="000000"/>
                </a:solidFill>
                <a:latin typeface="HY신명조"/>
                <a:ea typeface="HY신명조"/>
              </a:rPr>
              <a:t> </a:t>
            </a:r>
            <a:r>
              <a:rPr lang="en-US" altLang="ko-KR" sz="1400" b="1">
                <a:solidFill>
                  <a:srgbClr val="000000"/>
                </a:solidFill>
                <a:latin typeface="HY신명조"/>
                <a:ea typeface="HY신명조"/>
              </a:rPr>
              <a:t>:</a:t>
            </a:r>
            <a:r>
              <a:rPr lang="ko-KR" altLang="en-US" sz="1400" b="1">
                <a:solidFill>
                  <a:srgbClr val="000000"/>
                </a:solidFill>
                <a:latin typeface="HY신명조"/>
                <a:ea typeface="HY신명조"/>
              </a:rPr>
              <a:t>  </a:t>
            </a:r>
            <a:r>
              <a:rPr lang="en-US" altLang="ko-KR" sz="2400" b="1">
                <a:solidFill>
                  <a:srgbClr val="FF0000"/>
                </a:solidFill>
                <a:latin typeface="HY신명조"/>
                <a:ea typeface="HY신명조"/>
              </a:rPr>
              <a:t>¾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에 미달된 자</a:t>
            </a:r>
          </a:p>
          <a:p>
            <a:pPr lvl="0">
              <a:lnSpc>
                <a:spcPct val="200000"/>
              </a:lnSpc>
              <a:defRPr/>
            </a:pPr>
            <a:r>
              <a:rPr lang="en-US" altLang="ko-KR" sz="1400" b="1">
                <a:solidFill>
                  <a:srgbClr val="000000"/>
                </a:solidFill>
                <a:latin typeface="HY신명조"/>
                <a:ea typeface="HY신명조"/>
              </a:rPr>
              <a:t>  </a:t>
            </a:r>
            <a:r>
              <a:rPr lang="ko-KR" altLang="en-US" sz="1400" b="1">
                <a:solidFill>
                  <a:srgbClr val="000000"/>
                </a:solidFill>
                <a:latin typeface="HY신명조"/>
                <a:ea typeface="HY신명조"/>
              </a:rPr>
              <a:t>③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무단 조퇴</a:t>
            </a:r>
            <a:r>
              <a:rPr lang="en-US" altLang="ko-KR" sz="1400" b="1">
                <a:solidFill>
                  <a:srgbClr val="FF0000"/>
                </a:solidFill>
                <a:latin typeface="HY신명조"/>
                <a:ea typeface="HY신명조"/>
              </a:rPr>
              <a:t>,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무단 지각 수 </a:t>
            </a:r>
            <a:r>
              <a:rPr lang="en-US" altLang="ko-KR" sz="1400" b="1">
                <a:solidFill>
                  <a:srgbClr val="FF0000"/>
                </a:solidFill>
                <a:latin typeface="HY신명조"/>
                <a:ea typeface="HY신명조"/>
              </a:rPr>
              <a:t>:</a:t>
            </a:r>
            <a:r>
              <a:rPr lang="ko-KR" altLang="en-US" sz="1400" b="1">
                <a:solidFill>
                  <a:srgbClr val="000000"/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실습일수의</a:t>
            </a:r>
            <a:r>
              <a:rPr lang="ko-KR" altLang="en-US" sz="1400" b="1">
                <a:solidFill>
                  <a:srgbClr val="000000"/>
                </a:solidFill>
                <a:latin typeface="HY신명조"/>
                <a:ea typeface="HY신명조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HY신명조"/>
                <a:ea typeface="HY신명조"/>
              </a:rPr>
              <a:t>¼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을 초과한 자</a:t>
            </a:r>
          </a:p>
        </p:txBody>
      </p:sp>
      <p:grpSp>
        <p:nvGrpSpPr>
          <p:cNvPr id="44" name="그룹 43"/>
          <p:cNvGrpSpPr/>
          <p:nvPr/>
        </p:nvGrpSpPr>
        <p:grpSpPr>
          <a:xfrm>
            <a:off x="611560" y="1211580"/>
            <a:ext cx="3744416" cy="478365"/>
            <a:chOff x="1805553" y="893931"/>
            <a:chExt cx="2721875" cy="478365"/>
          </a:xfrm>
        </p:grpSpPr>
        <p:sp>
          <p:nvSpPr>
            <p:cNvPr id="45" name="TextBox 5"/>
            <p:cNvSpPr txBox="1"/>
            <p:nvPr/>
          </p:nvSpPr>
          <p:spPr>
            <a:xfrm>
              <a:off x="1805553" y="893931"/>
              <a:ext cx="504055" cy="453683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ko-KR" sz="2400" b="1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3.</a:t>
              </a:r>
              <a:endParaRPr lang="ko-KR" altLang="en-US" sz="2400" b="1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  <a:cs typeface="Arial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123728" y="912981"/>
              <a:ext cx="2403700" cy="459315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lvl="0">
                <a:defRPr/>
              </a:pPr>
              <a:r>
                <a:rPr lang="ko-KR" altLang="en-US" sz="2400" b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실습평가 상 유의사항</a:t>
              </a:r>
              <a:endPara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HY신명조"/>
                <a:ea typeface="HY신명조"/>
                <a:cs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523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[5] 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교육실습생으로서의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실천자세</a:t>
            </a:r>
            <a:endParaRPr lang="ko-KR" altLang="en-US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1115616" y="1131590"/>
            <a:ext cx="6912762" cy="4143355"/>
            <a:chOff x="1115616" y="1131590"/>
            <a:chExt cx="6624731" cy="4143355"/>
          </a:xfrm>
        </p:grpSpPr>
        <p:sp>
          <p:nvSpPr>
            <p:cNvPr id="33" name="TextBox 32"/>
            <p:cNvSpPr txBox="1"/>
            <p:nvPr/>
          </p:nvSpPr>
          <p:spPr>
            <a:xfrm>
              <a:off x="1115616" y="1131590"/>
              <a:ext cx="374441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</a:rPr>
                <a:t>가</a:t>
              </a:r>
              <a:r>
                <a:rPr lang="en-US" altLang="ko-KR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</a:rPr>
                <a:t>. </a:t>
              </a:r>
              <a:r>
                <a:rPr lang="ko-KR" altLang="en-US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</a:rPr>
                <a:t>일반적인 유의사항</a:t>
              </a:r>
              <a:endParaRPr lang="ko-KR" altLang="en-US" sz="2400" b="1">
                <a:solidFill>
                  <a:srgbClr val="FF0000"/>
                </a:solidFill>
                <a:latin typeface="HY신명조"/>
                <a:ea typeface="HY신명조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259626" y="1563632"/>
              <a:ext cx="6480720" cy="371131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lvl="0" indent="0">
                <a:lnSpc>
                  <a:spcPct val="150000"/>
                </a:lnSpc>
                <a:buFontTx/>
                <a:buNone/>
                <a:defRPr/>
              </a:pP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①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출퇴근 시간을 엄수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한다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.</a:t>
              </a:r>
            </a:p>
            <a:p>
              <a:pPr marL="0" lvl="0" indent="0">
                <a:lnSpc>
                  <a:spcPct val="150000"/>
                </a:lnSpc>
                <a:buFontTx/>
                <a:buNone/>
                <a:defRPr/>
              </a:pP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  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(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출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·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퇴근시간 엄수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,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출근부 날인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, 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결근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·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지각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·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조퇴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·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외출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 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등 삼가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).</a:t>
              </a:r>
            </a:p>
            <a:p>
              <a:pPr lvl="0">
                <a:lnSpc>
                  <a:spcPct val="200000"/>
                </a:lnSpc>
                <a:defRPr/>
              </a:pP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② </a:t>
              </a:r>
              <a:r>
                <a:rPr lang="ko-KR" altLang="en-US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부득이 결근</a:t>
              </a:r>
              <a:r>
                <a:rPr lang="en-US" altLang="ko-KR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, </a:t>
              </a:r>
              <a:r>
                <a:rPr lang="ko-KR" altLang="en-US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지각</a:t>
              </a:r>
              <a:r>
                <a:rPr lang="en-US" altLang="ko-KR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, </a:t>
              </a:r>
              <a:r>
                <a:rPr lang="ko-KR" altLang="en-US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조퇴</a:t>
              </a:r>
              <a:r>
                <a:rPr lang="en-US" altLang="ko-KR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, </a:t>
              </a:r>
              <a:r>
                <a:rPr lang="ko-KR" altLang="en-US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외출 등을 해야 하는 경우 사전에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소정의 절차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(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근무상황 </a:t>
              </a:r>
            </a:p>
            <a:p>
              <a:pPr lvl="0">
                <a:lnSpc>
                  <a:spcPct val="200000"/>
                </a:lnSpc>
                <a:defRPr/>
              </a:pP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 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신고서 제출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,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 결근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·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지각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·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조퇴 신청서 등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)</a:t>
              </a:r>
              <a:r>
                <a:rPr lang="ko-KR" altLang="en-US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를 지킨다</a:t>
              </a:r>
            </a:p>
            <a:p>
              <a:pPr lvl="0">
                <a:lnSpc>
                  <a:spcPct val="200000"/>
                </a:lnSpc>
                <a:defRPr/>
              </a:pP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③ 배우는 사람의 입장에서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실습학교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지도교사의 지도를 충실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히 받도록 한다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.</a:t>
              </a:r>
            </a:p>
            <a:p>
              <a:pPr lvl="0">
                <a:lnSpc>
                  <a:spcPct val="200000"/>
                </a:lnSpc>
                <a:defRPr/>
              </a:pP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④ 학생에게는 가르치는 입장에서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최선의 방법과 성실한 자세로 교육실습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에 임한다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.</a:t>
              </a:r>
            </a:p>
            <a:p>
              <a:pPr lvl="0">
                <a:lnSpc>
                  <a:spcPct val="200000"/>
                </a:lnSpc>
                <a:defRPr/>
              </a:pP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⑤ 흡연은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지정된 장소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에서만 한다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.</a:t>
              </a:r>
            </a:p>
            <a:p>
              <a:pPr lvl="0">
                <a:lnSpc>
                  <a:spcPct val="200000"/>
                </a:lnSpc>
                <a:defRPr/>
              </a:pP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⑥ 복장은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단정</a:t>
              </a:r>
              <a:r>
                <a:rPr lang="en-US" altLang="ko-KR" sz="1400" b="1">
                  <a:solidFill>
                    <a:srgbClr val="FF0000"/>
                  </a:solidFill>
                  <a:latin typeface="HY신명조"/>
                  <a:ea typeface="HY신명조"/>
                </a:rPr>
                <a:t>·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검소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하고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, 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언행은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친절하고 품위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 있게 한다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.</a:t>
              </a:r>
              <a:endParaRPr lang="en-US" altLang="ko-KR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endParaRPr>
            </a:p>
            <a:p>
              <a:pPr lvl="0">
                <a:lnSpc>
                  <a:spcPct val="200000"/>
                </a:lnSpc>
                <a:defRPr/>
              </a:pP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⑦ 실습생 상호간에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서로 존중하는 태도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를 갖추고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경어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를 쓰도록 한다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.</a:t>
              </a:r>
              <a:endPara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789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[5]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교육실습생으로서의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실천자세</a:t>
            </a:r>
            <a:endParaRPr lang="ko-KR" altLang="en-US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15616" y="2139702"/>
            <a:ext cx="7260283" cy="3411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250000"/>
              </a:lnSpc>
              <a:defRPr/>
            </a:pP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⑧ 실습실에서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정숙을 유지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하며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,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연구하는 분위기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를 조성한다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.</a:t>
            </a:r>
          </a:p>
          <a:p>
            <a:pPr lvl="0">
              <a:lnSpc>
                <a:spcPct val="250000"/>
              </a:lnSpc>
              <a:defRPr/>
            </a:pP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⑨ </a:t>
            </a:r>
            <a:r>
              <a:rPr lang="ko-KR" altLang="en-US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사용이 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허락된</a:t>
            </a:r>
            <a:r>
              <a:rPr lang="ko-KR" altLang="en-US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기자재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(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컴퓨터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, 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프린터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, 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시청각 교재 등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)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만 사용</a:t>
            </a:r>
            <a:r>
              <a:rPr lang="ko-KR" altLang="en-US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한다</a:t>
            </a:r>
            <a:r>
              <a:rPr lang="en-US" altLang="ko-KR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.</a:t>
            </a:r>
          </a:p>
          <a:p>
            <a:pPr lvl="0">
              <a:lnSpc>
                <a:spcPct val="250000"/>
              </a:lnSpc>
              <a:defRPr/>
            </a:pP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⑩ 실습학교의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교육방침을 이해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하고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,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적극적으로 협력하는 태도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를 가진다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.</a:t>
            </a:r>
          </a:p>
          <a:p>
            <a:pPr lvl="0">
              <a:lnSpc>
                <a:spcPct val="250000"/>
              </a:lnSpc>
              <a:defRPr/>
            </a:pP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⑪ 아무리 작은 일이라도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자기가 맡은 일은 충실히 수행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한다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.</a:t>
            </a:r>
          </a:p>
          <a:p>
            <a:pPr lvl="0">
              <a:lnSpc>
                <a:spcPct val="250000"/>
              </a:lnSpc>
              <a:defRPr/>
            </a:pP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⑫ </a:t>
            </a:r>
            <a:r>
              <a:rPr lang="ko-KR" altLang="en-US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실습기간 중 문제가 발생하면</a:t>
            </a:r>
            <a:r>
              <a:rPr lang="en-US" altLang="ko-KR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,</a:t>
            </a:r>
            <a:r>
              <a:rPr lang="ko-KR" altLang="en-US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실습학교와 대학에 즉시 알리고 적절한 조치</a:t>
            </a:r>
            <a:r>
              <a:rPr lang="ko-KR" altLang="en-US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를 취한다</a:t>
            </a:r>
            <a:r>
              <a:rPr lang="en-US" altLang="ko-KR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.</a:t>
            </a:r>
          </a:p>
          <a:p>
            <a:pPr marL="0" lvl="0" indent="0">
              <a:lnSpc>
                <a:spcPct val="150000"/>
              </a:lnSpc>
              <a:buFontTx/>
              <a:buNone/>
              <a:defRPr/>
            </a:pPr>
            <a:r>
              <a:rPr lang="ko-KR" altLang="en-US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⑬ 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학생에 상벌 시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,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 반드시 실습학교 지도교사의 사전 지도를 받는다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.</a:t>
            </a:r>
          </a:p>
          <a:p>
            <a:pPr marL="444500" lvl="0" indent="-4445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>
                <a:solidFill>
                  <a:srgbClr val="FF0000"/>
                </a:solidFill>
                <a:latin typeface="HY신명조"/>
                <a:ea typeface="HY신명조"/>
              </a:rPr>
              <a:t>⑭ </a:t>
            </a:r>
            <a:r>
              <a:rPr sz="1400" i="0" u="sng" strike="noStrike">
                <a:solidFill>
                  <a:srgbClr val="FF0000"/>
                </a:solidFill>
                <a:latin typeface="함초롬바탕"/>
                <a:ea typeface="함초롬바탕"/>
                <a:cs typeface="함초롬바탕"/>
              </a:rPr>
              <a:t>실습학교의 기밀</a:t>
            </a:r>
            <a:r>
              <a:rPr sz="1400" i="0" u="none" strike="noStrike">
                <a:solidFill>
                  <a:srgbClr val="FF0000"/>
                </a:solidFill>
                <a:latin typeface="함초롬바탕"/>
                <a:ea typeface="함초롬바탕"/>
                <a:cs typeface="함초롬바탕"/>
              </a:rPr>
              <a:t> 및 자신이 지도하는 </a:t>
            </a:r>
            <a:r>
              <a:rPr sz="1400" i="0" u="sng" strike="noStrike">
                <a:solidFill>
                  <a:srgbClr val="FF0000"/>
                </a:solidFill>
                <a:latin typeface="함초롬바탕"/>
                <a:ea typeface="함초롬바탕"/>
                <a:cs typeface="함초롬바탕"/>
              </a:rPr>
              <a:t>학급 학생들의 비밀</a:t>
            </a:r>
            <a:r>
              <a:rPr sz="1400" i="0" u="none" strike="noStrike">
                <a:solidFill>
                  <a:srgbClr val="FF0000"/>
                </a:solidFill>
                <a:latin typeface="함초롬바탕"/>
                <a:ea typeface="함초롬바탕"/>
                <a:cs typeface="함초롬바탕"/>
              </a:rPr>
              <a:t>을 누설치 않는다</a:t>
            </a:r>
            <a:r>
              <a:rPr lang="EN-US" sz="1400" i="0" u="none" strike="noStrike">
                <a:solidFill>
                  <a:srgbClr val="FF0000"/>
                </a:solidFill>
                <a:latin typeface="함초롬바탕"/>
                <a:ea typeface="함초롬바탕"/>
              </a:rPr>
              <a:t>.</a:t>
            </a:r>
            <a:endParaRPr lang="ko-KR" altLang="en-US" sz="1400" u="sng">
              <a:solidFill>
                <a:srgbClr val="FF0000"/>
              </a:solidFill>
              <a:latin typeface="HY신명조"/>
              <a:ea typeface="HY신명조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151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[5] 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교육실습생으로서의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실천자세</a:t>
            </a:r>
            <a:endParaRPr lang="ko-KR" altLang="en-US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1115614" y="1370548"/>
            <a:ext cx="7200801" cy="3085247"/>
            <a:chOff x="1115614" y="1131590"/>
            <a:chExt cx="6624737" cy="3085247"/>
          </a:xfrm>
        </p:grpSpPr>
        <p:sp>
          <p:nvSpPr>
            <p:cNvPr id="33" name="TextBox 32"/>
            <p:cNvSpPr txBox="1"/>
            <p:nvPr/>
          </p:nvSpPr>
          <p:spPr>
            <a:xfrm>
              <a:off x="1115614" y="1131590"/>
              <a:ext cx="3744417" cy="4372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23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</a:rPr>
                <a:t>나</a:t>
              </a:r>
              <a:r>
                <a:rPr lang="en-US" altLang="ko-KR" sz="23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</a:rPr>
                <a:t>. </a:t>
              </a:r>
              <a:r>
                <a:rPr lang="ko-KR" altLang="en-US" sz="23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</a:rPr>
                <a:t>수업참관 시 유의사항</a:t>
              </a:r>
              <a:endParaRPr lang="ko-KR" altLang="en-US" sz="2300" b="1">
                <a:solidFill>
                  <a:srgbClr val="FF0000"/>
                </a:solidFill>
                <a:latin typeface="HY신명조"/>
                <a:ea typeface="HY신명조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259631" y="1563638"/>
              <a:ext cx="6480720" cy="26531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lnSpc>
                  <a:spcPct val="300000"/>
                </a:lnSpc>
                <a:defRPr/>
              </a:pP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①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수업 시작 전에 입실</a:t>
              </a:r>
              <a:r>
                <a:rPr lang="ko-KR" altLang="en-US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하고</a:t>
              </a:r>
              <a:r>
                <a:rPr lang="en-US" altLang="ko-KR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,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수업이 끝난 후 교사가 퇴실할 때</a:t>
              </a:r>
              <a:r>
                <a:rPr lang="en-US" altLang="ko-KR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,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 함께 퇴실</a:t>
              </a:r>
              <a:r>
                <a:rPr lang="ko-KR" altLang="en-US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한다</a:t>
              </a:r>
              <a:r>
                <a:rPr lang="en-US" altLang="ko-KR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.</a:t>
              </a:r>
            </a:p>
            <a:p>
              <a:pPr lvl="0">
                <a:lnSpc>
                  <a:spcPct val="300000"/>
                </a:lnSpc>
                <a:defRPr/>
              </a:pP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② 담당교과 외의 수업을 참관할 때는 </a:t>
              </a:r>
              <a:r>
                <a:rPr lang="ko-KR" altLang="en-US" sz="1400" b="1" u="sng">
                  <a:solidFill>
                    <a:srgbClr val="FF0000"/>
                  </a:solidFill>
                  <a:latin typeface="HY신명조"/>
                  <a:ea typeface="HY신명조"/>
                </a:rPr>
                <a:t>수업 전에 해당 교사의 양해</a:t>
              </a:r>
              <a:r>
                <a:rPr lang="ko-KR" altLang="en-US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를 미리 얻는다</a:t>
              </a:r>
              <a:r>
                <a:rPr lang="en-US" altLang="ko-KR" sz="1400" b="1" u="sng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.</a:t>
              </a:r>
            </a:p>
            <a:p>
              <a:pPr lvl="0">
                <a:lnSpc>
                  <a:spcPct val="300000"/>
                </a:lnSpc>
                <a:defRPr/>
              </a:pP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③ 수업 참관 시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,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 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지도교사나 학생의 주의를 흐트리지 않도록 노력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한다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.</a:t>
              </a:r>
            </a:p>
            <a:p>
              <a:pPr lvl="0">
                <a:lnSpc>
                  <a:spcPct val="300000"/>
                </a:lnSpc>
                <a:defRPr/>
              </a:pP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④ 수업참관 시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,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자세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를 바르게 하고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,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휴대전화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가 울리지 않도록 </a:t>
              </a:r>
              <a:r>
                <a:rPr lang="ko-KR" altLang="en-US" sz="1400" b="1">
                  <a:solidFill>
                    <a:srgbClr val="FF0000"/>
                  </a:solidFill>
                  <a:latin typeface="HY신명조"/>
                  <a:ea typeface="HY신명조"/>
                </a:rPr>
                <a:t>음소거</a:t>
              </a:r>
              <a:r>
                <a:rPr lang="ko-KR" altLang="en-US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 한다</a:t>
              </a:r>
              <a:r>
                <a:rPr lang="en-US" altLang="ko-KR" sz="14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HY신명조"/>
                  <a:ea typeface="HY신명조"/>
                </a:rPr>
                <a:t>.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318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6000"/>
            <a:ext cx="7776864" cy="776530"/>
          </a:xfrm>
        </p:spPr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[5]</a:t>
            </a:r>
            <a:r>
              <a:rPr lang="ko-KR" altLang="en-US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교육실습생으로서의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실천자세</a:t>
            </a:r>
            <a:endParaRPr lang="ko-KR" altLang="en-US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1755691" y="1294770"/>
            <a:ext cx="327766" cy="288032"/>
            <a:chOff x="1312222" y="2548440"/>
            <a:chExt cx="327766" cy="288032"/>
          </a:xfrm>
          <a:noFill/>
        </p:grpSpPr>
        <p:sp>
          <p:nvSpPr>
            <p:cNvPr id="28" name="Oval 19"/>
            <p:cNvSpPr/>
            <p:nvPr/>
          </p:nvSpPr>
          <p:spPr>
            <a:xfrm>
              <a:off x="1331640" y="2548440"/>
              <a:ext cx="288032" cy="288032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 sz="8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312222" y="2563823"/>
              <a:ext cx="327766" cy="230832"/>
            </a:xfrm>
            <a:prstGeom prst="rect">
              <a:avLst/>
            </a:prstGeom>
            <a:grpFill/>
          </p:spPr>
          <p:txBody>
            <a:bodyPr wrap="square" anchor="ctr">
              <a:spAutoFit/>
            </a:bodyPr>
            <a:lstStyle/>
            <a:p>
              <a:pPr lvl="0">
                <a:defRPr/>
              </a:pPr>
              <a:r>
                <a:rPr lang="en-US" altLang="ko-KR" sz="900" b="1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05</a:t>
              </a:r>
              <a:endParaRPr lang="ko-KR" altLang="en-US" sz="900" b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  <a:cs typeface="Arial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123728" y="1275606"/>
            <a:ext cx="6696744" cy="2941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학교현장실습일지 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성실히 작성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(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매일 작성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)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한다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.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1755242" y="2085462"/>
            <a:ext cx="327766" cy="288032"/>
            <a:chOff x="1311773" y="2548440"/>
            <a:chExt cx="327766" cy="288032"/>
          </a:xfrm>
          <a:noFill/>
        </p:grpSpPr>
        <p:sp>
          <p:nvSpPr>
            <p:cNvPr id="26" name="Oval 19"/>
            <p:cNvSpPr/>
            <p:nvPr/>
          </p:nvSpPr>
          <p:spPr>
            <a:xfrm>
              <a:off x="1331640" y="2548440"/>
              <a:ext cx="288032" cy="288032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 sz="8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1773" y="2569636"/>
              <a:ext cx="327766" cy="230832"/>
            </a:xfrm>
            <a:prstGeom prst="rect">
              <a:avLst/>
            </a:prstGeom>
            <a:grpFill/>
          </p:spPr>
          <p:txBody>
            <a:bodyPr wrap="square" anchor="ctr">
              <a:spAutoFit/>
            </a:bodyPr>
            <a:lstStyle/>
            <a:p>
              <a:pPr lvl="0">
                <a:defRPr/>
              </a:pPr>
              <a:r>
                <a:rPr lang="en-US" altLang="ko-KR" sz="900" b="1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06</a:t>
              </a:r>
              <a:endParaRPr lang="ko-KR" altLang="en-US" sz="900" b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  <a:cs typeface="Arial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123728" y="1977102"/>
            <a:ext cx="5832648" cy="907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학생지도를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위한 사전준비의 철저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, 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학습지도안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(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약안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)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은 수업 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2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일전까지 지도교사의 지도를 받은후 수업에 임한다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.</a:t>
            </a:r>
            <a:r>
              <a:rPr lang="en-US" altLang="ko-KR" sz="800" b="1" u="sng">
                <a:solidFill>
                  <a:schemeClr val="dk1"/>
                </a:solidFill>
                <a:latin typeface="HY신명조"/>
                <a:ea typeface="HY신명조"/>
              </a:rPr>
              <a:t>(</a:t>
            </a:r>
            <a:r>
              <a:rPr sz="800" b="0" i="0" u="none" strike="noStrike" spc="-10">
                <a:solidFill>
                  <a:schemeClr val="dk1"/>
                </a:solidFill>
                <a:latin typeface="함초롬바탕"/>
                <a:ea typeface="함초롬바탕"/>
                <a:cs typeface="함초롬바탕"/>
              </a:rPr>
              <a:t> </a:t>
            </a:r>
            <a:r>
              <a:rPr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실제 수업에 임하기 </a:t>
            </a:r>
            <a:r>
              <a:rPr lang="EN-US"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</a:rPr>
              <a:t>2</a:t>
            </a:r>
            <a:r>
              <a:rPr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일전까지 교수</a:t>
            </a:r>
            <a:r>
              <a:rPr lang="EN-US"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</a:rPr>
              <a:t>·</a:t>
            </a:r>
            <a:r>
              <a:rPr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학습 과정안</a:t>
            </a:r>
            <a:r>
              <a:rPr lang="EN-US"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</a:rPr>
              <a:t>(</a:t>
            </a:r>
            <a:r>
              <a:rPr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약안</a:t>
            </a:r>
            <a:r>
              <a:rPr lang="EN-US"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</a:rPr>
              <a:t>)</a:t>
            </a:r>
            <a:r>
              <a:rPr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을 작성하여 교과 지도교사의 </a:t>
            </a:r>
            <a:r>
              <a:rPr lang="ko-KR" altLang="en-US"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지도</a:t>
            </a:r>
            <a:r>
              <a:rPr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를 받은 후</a:t>
            </a:r>
            <a:r>
              <a:rPr lang="en-US" altLang="ko-KR"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,</a:t>
            </a:r>
            <a:r>
              <a:rPr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 </a:t>
            </a:r>
            <a:r>
              <a:rPr lang="EN-US"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</a:rPr>
              <a:t>1</a:t>
            </a:r>
            <a:r>
              <a:rPr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부</a:t>
            </a:r>
            <a:r>
              <a:rPr lang="ko-KR" altLang="en-US"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를</a:t>
            </a:r>
            <a:r>
              <a:rPr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 복사하여 지도교사에게 제출하고</a:t>
            </a:r>
            <a:r>
              <a:rPr lang="en-US" altLang="ko-KR"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,</a:t>
            </a:r>
            <a:r>
              <a:rPr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  <a:cs typeface="함초롬바탕"/>
              </a:rPr>
              <a:t> 이를 근거로 수업에 임한다</a:t>
            </a:r>
            <a:r>
              <a:rPr lang="EN-US"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</a:rPr>
              <a:t>.</a:t>
            </a:r>
            <a:r>
              <a:rPr lang="en-US" altLang="ko-KR" sz="800" b="1" i="0" u="none" strike="noStrike" spc="-10">
                <a:solidFill>
                  <a:srgbClr val="0000FF"/>
                </a:solidFill>
                <a:latin typeface="함초롬바탕"/>
                <a:ea typeface="함초롬바탕"/>
              </a:rPr>
              <a:t>)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1755691" y="2931790"/>
            <a:ext cx="327766" cy="288032"/>
            <a:chOff x="1312222" y="2548440"/>
            <a:chExt cx="327766" cy="288032"/>
          </a:xfrm>
          <a:noFill/>
        </p:grpSpPr>
        <p:sp>
          <p:nvSpPr>
            <p:cNvPr id="24" name="Oval 19"/>
            <p:cNvSpPr/>
            <p:nvPr/>
          </p:nvSpPr>
          <p:spPr>
            <a:xfrm>
              <a:off x="1331640" y="2548440"/>
              <a:ext cx="288032" cy="288032"/>
            </a:xfrm>
            <a:prstGeom prst="ellipse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endParaRPr lang="ko-KR" altLang="en-US" sz="8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12222" y="2562232"/>
              <a:ext cx="327766" cy="230832"/>
            </a:xfrm>
            <a:prstGeom prst="rect">
              <a:avLst/>
            </a:prstGeom>
            <a:grpFill/>
          </p:spPr>
          <p:txBody>
            <a:bodyPr wrap="square" anchor="ctr">
              <a:spAutoFit/>
            </a:bodyPr>
            <a:lstStyle/>
            <a:p>
              <a:pPr lvl="0">
                <a:defRPr/>
              </a:pPr>
              <a:r>
                <a:rPr lang="en-US" altLang="ko-KR" sz="900" b="1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HY신명조"/>
                  <a:ea typeface="HY신명조"/>
                  <a:cs typeface="Arial"/>
                </a:rPr>
                <a:t>07</a:t>
              </a:r>
              <a:endParaRPr lang="ko-KR" altLang="en-US" sz="900" b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  <a:cs typeface="Arial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123728" y="2912045"/>
            <a:ext cx="6696744" cy="5150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400" b="1">
                <a:latin typeface="HY신명조"/>
                <a:ea typeface="HY신명조"/>
              </a:rPr>
              <a:t>발열</a:t>
            </a:r>
            <a:r>
              <a:rPr lang="en-US" altLang="ko-KR" sz="1400" b="1">
                <a:latin typeface="HY신명조"/>
                <a:ea typeface="HY신명조"/>
              </a:rPr>
              <a:t>, </a:t>
            </a:r>
            <a:r>
              <a:rPr lang="ko-KR" altLang="en-US" sz="1400" b="1">
                <a:latin typeface="HY신명조"/>
                <a:ea typeface="HY신명조"/>
              </a:rPr>
              <a:t>호흡기 증상</a:t>
            </a:r>
            <a:r>
              <a:rPr lang="en-US" altLang="ko-KR" sz="1400" b="1">
                <a:latin typeface="HY신명조"/>
                <a:ea typeface="HY신명조"/>
              </a:rPr>
              <a:t>, </a:t>
            </a:r>
            <a:r>
              <a:rPr lang="ko-KR" altLang="en-US" sz="1400" b="1">
                <a:latin typeface="HY신명조"/>
                <a:ea typeface="HY신명조"/>
              </a:rPr>
              <a:t>메스꺼운</a:t>
            </a:r>
            <a:r>
              <a:rPr lang="en-US" altLang="ko-KR" sz="1400" b="1">
                <a:latin typeface="HY신명조"/>
                <a:ea typeface="HY신명조"/>
              </a:rPr>
              <a:t>, </a:t>
            </a:r>
            <a:r>
              <a:rPr lang="ko-KR" altLang="en-US" sz="1400" b="1">
                <a:latin typeface="HY신명조"/>
                <a:ea typeface="HY신명조"/>
              </a:rPr>
              <a:t>미각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· </a:t>
            </a:r>
            <a:r>
              <a:rPr lang="ko-KR" altLang="en-US" sz="1400" b="1">
                <a:latin typeface="HY신명조"/>
                <a:ea typeface="HY신명조"/>
              </a:rPr>
              <a:t>후각 마비</a:t>
            </a:r>
            <a:r>
              <a:rPr lang="en-US" altLang="ko-KR" sz="1400" b="1">
                <a:latin typeface="HY신명조"/>
                <a:ea typeface="HY신명조"/>
              </a:rPr>
              <a:t>, </a:t>
            </a:r>
            <a:r>
              <a:rPr lang="ko-KR" altLang="en-US" sz="1400" b="1">
                <a:latin typeface="HY신명조"/>
                <a:ea typeface="HY신명조"/>
              </a:rPr>
              <a:t>설사 등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증상이 있을 때에는 </a:t>
            </a:r>
          </a:p>
          <a:p>
            <a:pPr lvl="0">
              <a:defRPr/>
            </a:pP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유선으로 실습담당자에게 연락하고 출근여부를 결정</a:t>
            </a:r>
            <a:r>
              <a:rPr lang="ko-KR" altLang="en-US" sz="1400" b="1">
                <a:latin typeface="HY신명조"/>
                <a:ea typeface="HY신명조"/>
              </a:rPr>
              <a:t>한다</a:t>
            </a:r>
            <a:r>
              <a:rPr lang="en-US" altLang="ko-KR" sz="1400" b="1">
                <a:latin typeface="HY신명조"/>
                <a:ea typeface="HY신명조"/>
              </a:rPr>
              <a:t>.</a:t>
            </a:r>
            <a:endParaRPr lang="en-US" altLang="ko-KR" sz="1400" b="1">
              <a:solidFill>
                <a:srgbClr val="FF0000"/>
              </a:solidFill>
              <a:latin typeface="HY신명조"/>
              <a:ea typeface="HY신명조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35696" y="3288447"/>
            <a:ext cx="6696744" cy="4339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400" b="1">
              <a:solidFill>
                <a:srgbClr val="C00000"/>
              </a:solidFill>
              <a:latin typeface="HY신명조"/>
              <a:ea typeface="HY신명조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353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0" y="25735"/>
            <a:ext cx="7740352" cy="776530"/>
          </a:xfrm>
          <a:prstGeom prst="rect">
            <a:avLst/>
          </a:prstGeom>
        </p:spPr>
        <p:txBody>
          <a:bodyPr/>
          <a:lstStyle/>
          <a:p>
            <a:pPr lvl="0" algn="ctr">
              <a:defRPr/>
            </a:pPr>
            <a:r>
              <a:rPr lang="ko-KR" altLang="en-US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en-US" altLang="ko-KR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[5] </a:t>
            </a:r>
            <a:r>
              <a:rPr lang="ko-KR" altLang="en-US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교육실습생으로서의 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실천자세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544" y="1335994"/>
            <a:ext cx="6624735" cy="3700826"/>
          </a:xfrm>
          <a:prstGeom prst="rect">
            <a:avLst/>
          </a:prstGeom>
          <a:noFill/>
          <a:ln w="31750" cmpd="dbl"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100" b="1">
                <a:solidFill>
                  <a:srgbClr val="FF0000"/>
                </a:solidFill>
                <a:latin typeface="HY신명조"/>
                <a:ea typeface="HY신명조"/>
              </a:rPr>
              <a:t>다</a:t>
            </a:r>
            <a:r>
              <a:rPr lang="en-US" altLang="ko-KR" sz="2100" b="1">
                <a:solidFill>
                  <a:srgbClr val="FF0000"/>
                </a:solidFill>
                <a:latin typeface="HY신명조"/>
                <a:ea typeface="HY신명조"/>
              </a:rPr>
              <a:t>.</a:t>
            </a:r>
            <a:r>
              <a:rPr lang="ko-KR" altLang="en-US" sz="2100" b="1">
                <a:solidFill>
                  <a:srgbClr val="FF0000"/>
                </a:solidFill>
                <a:latin typeface="HY신명조"/>
                <a:ea typeface="HY신명조"/>
              </a:rPr>
              <a:t> </a:t>
            </a:r>
            <a:r>
              <a:rPr lang="ko-KR" altLang="en-US" sz="21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선배 교생들의</a:t>
            </a:r>
            <a:r>
              <a:rPr lang="en-US" altLang="ko-KR" sz="2100" b="1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ko-KR" altLang="en-US" sz="21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조언 한마디</a:t>
            </a:r>
            <a:r>
              <a:rPr lang="en-US" altLang="ko-KR" sz="21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!</a:t>
            </a:r>
            <a:endParaRPr lang="en-US" altLang="ko-KR" sz="21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HY신명조"/>
              <a:ea typeface="HY신명조"/>
            </a:endParaRPr>
          </a:p>
          <a:p>
            <a:pPr lvl="0">
              <a:defRPr/>
            </a:pPr>
            <a:endParaRPr lang="en-US" altLang="ko-KR" sz="21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HY신명조"/>
              <a:ea typeface="HY신명조"/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① 실습기관 교사에 대한 배우는 자세로 </a:t>
            </a:r>
            <a:r>
              <a:rPr lang="ko-KR" altLang="en-US" sz="13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긍정적인 견해</a:t>
            </a: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를 가진다</a:t>
            </a:r>
            <a:r>
              <a:rPr lang="en-US" altLang="ko-KR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.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 - </a:t>
            </a: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지도교사의 부담이 크다는 것을 이해하는 교생이 되어야 한다</a:t>
            </a:r>
            <a:r>
              <a:rPr lang="en-US" altLang="ko-KR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.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② 교재 연구 철저</a:t>
            </a:r>
            <a:r>
              <a:rPr lang="en-US" altLang="ko-KR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, </a:t>
            </a:r>
            <a:r>
              <a:rPr lang="ko-KR" altLang="en-US" sz="1300" b="1">
                <a:solidFill>
                  <a:srgbClr val="FF0000"/>
                </a:solidFill>
                <a:latin typeface="HY신명조"/>
                <a:ea typeface="HY신명조"/>
              </a:rPr>
              <a:t>실습학교 규정과 방침 준수한다</a:t>
            </a:r>
            <a:r>
              <a:rPr lang="en-US" altLang="ko-KR" sz="1300" b="1">
                <a:solidFill>
                  <a:srgbClr val="FF0000"/>
                </a:solidFill>
                <a:latin typeface="HY신명조"/>
                <a:ea typeface="HY신명조"/>
              </a:rPr>
              <a:t>.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 - </a:t>
            </a: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학생 신분이므로 항상 겸손한 자세로 배워야 한다</a:t>
            </a:r>
            <a:r>
              <a:rPr lang="en-US" altLang="ko-KR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(Student Teacher).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③ 항상 복장은 </a:t>
            </a:r>
            <a:r>
              <a:rPr lang="ko-KR" altLang="en-US" sz="13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단정하고 수수</a:t>
            </a:r>
            <a:r>
              <a:rPr lang="ko-KR" altLang="en-US" sz="1300" b="1">
                <a:solidFill>
                  <a:srgbClr val="FF0000"/>
                </a:solidFill>
                <a:latin typeface="HY신명조"/>
                <a:ea typeface="HY신명조"/>
              </a:rPr>
              <a:t>하게 한다</a:t>
            </a:r>
            <a:r>
              <a:rPr lang="en-US" altLang="ko-KR" sz="1300" b="1">
                <a:solidFill>
                  <a:srgbClr val="FF0000"/>
                </a:solidFill>
                <a:latin typeface="HY신명조"/>
                <a:ea typeface="HY신명조"/>
              </a:rPr>
              <a:t>.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 - </a:t>
            </a: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지나치게 화려하고 개성 있는 의상은 피한다</a:t>
            </a:r>
            <a:r>
              <a:rPr lang="en-US" altLang="ko-KR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.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④ </a:t>
            </a:r>
            <a:r>
              <a:rPr lang="ko-KR" altLang="en-US" sz="13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학생들에게 </a:t>
            </a:r>
            <a:r>
              <a:rPr lang="ko-KR" altLang="en-US" sz="1300" b="1" u="sng">
                <a:solidFill>
                  <a:srgbClr val="FF0000"/>
                </a:solidFill>
                <a:latin typeface="HY신명조"/>
                <a:ea typeface="HY신명조"/>
              </a:rPr>
              <a:t>지나친 관심과 사랑은 절대 금물</a:t>
            </a:r>
            <a:r>
              <a:rPr lang="en-US" altLang="ko-KR" sz="1300" b="1" u="sng">
                <a:solidFill>
                  <a:srgbClr val="FF0000"/>
                </a:solidFill>
                <a:latin typeface="HY신명조"/>
                <a:ea typeface="HY신명조"/>
              </a:rPr>
              <a:t>!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 - </a:t>
            </a: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특히 스승의 날</a:t>
            </a:r>
            <a:r>
              <a:rPr lang="en-US" altLang="ko-KR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, </a:t>
            </a: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체육대회</a:t>
            </a:r>
            <a:r>
              <a:rPr lang="en-US" altLang="ko-KR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, </a:t>
            </a: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학교행사 등</a:t>
            </a:r>
            <a:r>
              <a:rPr lang="en-US" altLang="ko-KR" sz="1300" b="1">
                <a:solidFill>
                  <a:srgbClr val="FF0000"/>
                </a:solidFill>
                <a:latin typeface="HY신명조"/>
                <a:ea typeface="HY신명조"/>
              </a:rPr>
              <a:t>(</a:t>
            </a:r>
            <a:r>
              <a:rPr lang="ko-KR" altLang="en-US" sz="1300" b="1" u="sng">
                <a:solidFill>
                  <a:srgbClr val="FF0000"/>
                </a:solidFill>
                <a:latin typeface="HY신명조"/>
                <a:ea typeface="HY신명조"/>
              </a:rPr>
              <a:t>개인적인 접촉 가능한 금지</a:t>
            </a:r>
            <a:r>
              <a:rPr lang="en-US" altLang="ko-KR" sz="1300" b="1">
                <a:solidFill>
                  <a:srgbClr val="FF0000"/>
                </a:solidFill>
                <a:latin typeface="HY신명조"/>
                <a:ea typeface="HY신명조"/>
              </a:rPr>
              <a:t>)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⑤ </a:t>
            </a:r>
            <a:r>
              <a:rPr lang="ko-KR" altLang="en-US" sz="13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표시과목의 국가수준 교육과정을 숙지</a:t>
            </a: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한다</a:t>
            </a:r>
            <a:r>
              <a:rPr lang="en-US" altLang="ko-KR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.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⑥ </a:t>
            </a:r>
            <a:r>
              <a:rPr lang="ko-KR" altLang="en-US" sz="13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교육학 관련 도서를 읽어보며</a:t>
            </a:r>
            <a:r>
              <a:rPr lang="en-US" altLang="ko-KR" sz="13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, </a:t>
            </a:r>
            <a:r>
              <a:rPr lang="ko-KR" altLang="en-US" sz="13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이론과 실제 교육현장에 대한 이해</a:t>
            </a:r>
            <a:r>
              <a:rPr lang="ko-KR" altLang="en-US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를 돕는다</a:t>
            </a:r>
            <a:r>
              <a:rPr lang="en-US" altLang="ko-KR" sz="13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.</a:t>
            </a:r>
            <a:endParaRPr lang="ko-KR" altLang="en-US" sz="1300" b="1">
              <a:solidFill>
                <a:schemeClr val="tx1">
                  <a:lumMod val="85000"/>
                  <a:lumOff val="15000"/>
                </a:schemeClr>
              </a:solidFill>
              <a:latin typeface="HY신명조"/>
              <a:ea typeface="HY신명조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 rot="308802">
            <a:off x="6694652" y="1950362"/>
            <a:ext cx="2021901" cy="240776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83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552" y="25735"/>
            <a:ext cx="7272808" cy="776530"/>
          </a:xfrm>
        </p:spPr>
        <p:txBody>
          <a:bodyPr/>
          <a:lstStyle/>
          <a:p>
            <a:pPr lvl="0" algn="ctr">
              <a:defRPr/>
            </a:pP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r>
              <a:rPr lang="en-US" altLang="ko-KR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[6]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공지 사항</a:t>
            </a:r>
            <a:r>
              <a:rPr lang="en-US" altLang="ko-KR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79512" y="1203597"/>
            <a:ext cx="8784976" cy="3928473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[6]</a:t>
            </a:r>
            <a:r>
              <a:rPr lang="ko-KR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공지 사항</a:t>
            </a:r>
          </a:p>
          <a:p>
            <a:pPr lvl="0">
              <a:defRPr/>
            </a:pPr>
            <a:endParaRPr lang="ko-KR" alt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HY신명조"/>
              <a:ea typeface="HY신명조"/>
            </a:endParaRPr>
          </a:p>
          <a:p>
            <a:pPr lvl="0">
              <a:defRPr/>
            </a:pP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① </a:t>
            </a:r>
            <a:r>
              <a:rPr lang="ko-KR" altLang="en-US" sz="1400" b="1" u="sng" dirty="0">
                <a:solidFill>
                  <a:srgbClr val="FF0000"/>
                </a:solidFill>
                <a:latin typeface="HY신명조"/>
                <a:ea typeface="HY신명조"/>
              </a:rPr>
              <a:t>교육실습생 명찰 착용 필수</a:t>
            </a:r>
            <a:r>
              <a:rPr lang="ko-KR" altLang="en-US" sz="14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/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교육실습일지 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전면 표지에 인적사항 기입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할 것</a:t>
            </a:r>
          </a:p>
          <a:p>
            <a:pPr lvl="0">
              <a:defRPr/>
            </a:pP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  </a:t>
            </a:r>
            <a:r>
              <a:rPr lang="en-US" altLang="ko-KR" sz="1400" b="1" dirty="0">
                <a:solidFill>
                  <a:schemeClr val="dk1"/>
                </a:solidFill>
                <a:latin typeface="HY신명조"/>
                <a:ea typeface="HY신명조"/>
              </a:rPr>
              <a:t>(</a:t>
            </a:r>
            <a:r>
              <a:rPr lang="ko-KR" altLang="en-US" sz="1400" b="1" dirty="0">
                <a:solidFill>
                  <a:srgbClr val="0000FF"/>
                </a:solidFill>
                <a:latin typeface="HY신명조"/>
                <a:ea typeface="HY신명조"/>
              </a:rPr>
              <a:t>실습생 명찰</a:t>
            </a:r>
            <a:r>
              <a:rPr lang="en-US" altLang="ko-KR" sz="1400" b="1" dirty="0">
                <a:solidFill>
                  <a:srgbClr val="0000FF"/>
                </a:solidFill>
                <a:latin typeface="HY신명조"/>
                <a:ea typeface="HY신명조"/>
              </a:rPr>
              <a:t>, </a:t>
            </a:r>
            <a:r>
              <a:rPr lang="ko-KR" altLang="en-US" sz="1400" b="1" dirty="0">
                <a:solidFill>
                  <a:srgbClr val="0000FF"/>
                </a:solidFill>
                <a:latin typeface="HY신명조"/>
                <a:ea typeface="HY신명조"/>
              </a:rPr>
              <a:t>학교현장실습 일지</a:t>
            </a:r>
            <a:r>
              <a:rPr lang="en-US" altLang="ko-KR" sz="1400" b="1" dirty="0">
                <a:solidFill>
                  <a:srgbClr val="0000FF"/>
                </a:solidFill>
                <a:latin typeface="HY신명조"/>
                <a:ea typeface="HY신명조"/>
              </a:rPr>
              <a:t>, </a:t>
            </a:r>
            <a:r>
              <a:rPr lang="ko-KR" altLang="en-US" sz="1400" b="1" dirty="0">
                <a:solidFill>
                  <a:srgbClr val="0000FF"/>
                </a:solidFill>
                <a:latin typeface="HY신명조"/>
                <a:ea typeface="HY신명조"/>
              </a:rPr>
              <a:t>기념품</a:t>
            </a:r>
            <a:r>
              <a:rPr lang="en-US" altLang="ko-KR" sz="1400" b="1" dirty="0">
                <a:solidFill>
                  <a:srgbClr val="0000FF"/>
                </a:solidFill>
                <a:latin typeface="HY신명조"/>
                <a:ea typeface="HY신명조"/>
              </a:rPr>
              <a:t>,</a:t>
            </a:r>
            <a:r>
              <a:rPr lang="ko-KR" altLang="en-US" sz="1400" b="1" dirty="0">
                <a:solidFill>
                  <a:srgbClr val="0000FF"/>
                </a:solidFill>
                <a:latin typeface="HY신명조"/>
                <a:ea typeface="HY신명조"/>
              </a:rPr>
              <a:t> </a:t>
            </a:r>
            <a:r>
              <a:rPr lang="en-US" altLang="ko-KR" sz="1400" b="1" dirty="0">
                <a:solidFill>
                  <a:srgbClr val="0000FF"/>
                </a:solidFill>
                <a:latin typeface="HY신명조"/>
                <a:ea typeface="HY신명조"/>
              </a:rPr>
              <a:t>OT</a:t>
            </a:r>
            <a:r>
              <a:rPr lang="ko-KR" altLang="en-US" sz="1400" b="1" dirty="0">
                <a:solidFill>
                  <a:srgbClr val="0000FF"/>
                </a:solidFill>
                <a:latin typeface="HY신명조"/>
                <a:ea typeface="HY신명조"/>
              </a:rPr>
              <a:t>자료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 </a:t>
            </a:r>
            <a:r>
              <a:rPr lang="en-US" altLang="ko-KR" sz="1400" b="1" dirty="0">
                <a:solidFill>
                  <a:srgbClr val="FF0000"/>
                </a:solidFill>
                <a:latin typeface="HY신명조"/>
                <a:ea typeface="HY신명조"/>
              </a:rPr>
              <a:t>: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dirty="0">
                <a:solidFill>
                  <a:schemeClr val="dk1"/>
                </a:solidFill>
                <a:latin typeface="HY신명조"/>
                <a:ea typeface="HY신명조"/>
              </a:rPr>
              <a:t>교직과정센터에서 </a:t>
            </a:r>
            <a:r>
              <a:rPr lang="en-US" altLang="ko-KR" sz="1400" b="1" dirty="0">
                <a:solidFill>
                  <a:srgbClr val="0000FF"/>
                </a:solidFill>
                <a:latin typeface="HY신명조"/>
                <a:ea typeface="HY신명조"/>
              </a:rPr>
              <a:t>3.14.(</a:t>
            </a:r>
            <a:r>
              <a:rPr lang="ko-KR" altLang="en-US" sz="1400" b="1" dirty="0">
                <a:solidFill>
                  <a:srgbClr val="0000FF"/>
                </a:solidFill>
                <a:latin typeface="HY신명조"/>
                <a:ea typeface="HY신명조"/>
              </a:rPr>
              <a:t>금</a:t>
            </a:r>
            <a:r>
              <a:rPr lang="en-US" altLang="ko-KR" sz="1400" b="1" dirty="0">
                <a:solidFill>
                  <a:srgbClr val="0000FF"/>
                </a:solidFill>
                <a:latin typeface="HY신명조"/>
                <a:ea typeface="HY신명조"/>
              </a:rPr>
              <a:t>)</a:t>
            </a:r>
            <a:r>
              <a:rPr lang="ko-KR" altLang="en-US" sz="1400" b="1" dirty="0">
                <a:solidFill>
                  <a:srgbClr val="0000FF"/>
                </a:solidFill>
                <a:latin typeface="HY신명조"/>
                <a:ea typeface="HY신명조"/>
              </a:rPr>
              <a:t>학과에 배부예정</a:t>
            </a:r>
            <a:r>
              <a:rPr lang="en-US" altLang="ko-KR" sz="1400" b="1" dirty="0">
                <a:solidFill>
                  <a:schemeClr val="dk1"/>
                </a:solidFill>
                <a:latin typeface="HY신명조"/>
                <a:ea typeface="HY신명조"/>
              </a:rPr>
              <a:t>)</a:t>
            </a:r>
          </a:p>
          <a:p>
            <a:pPr lvl="0">
              <a:defRPr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HY신명조"/>
              <a:ea typeface="HY신명조"/>
              <a:cs typeface="Arial"/>
            </a:endParaRPr>
          </a:p>
          <a:p>
            <a:pPr lvl="0">
              <a:defRPr/>
            </a:pPr>
            <a:r>
              <a:rPr lang="ko-KR" altLang="en-US" sz="1400" dirty="0"/>
              <a:t>② </a:t>
            </a:r>
            <a:r>
              <a:rPr lang="ko-KR" altLang="en-US" sz="1400" b="1" u="sng" spc="-100" dirty="0">
                <a:solidFill>
                  <a:srgbClr val="0000FF"/>
                </a:solidFill>
                <a:latin typeface="HY신명조"/>
                <a:ea typeface="HY신명조"/>
              </a:rPr>
              <a:t>해당 실습기관의 실습기간</a:t>
            </a:r>
            <a:r>
              <a:rPr lang="ko-KR" altLang="en-US" sz="1400" b="1" u="sng" spc="-100" dirty="0">
                <a:solidFill>
                  <a:schemeClr val="dk1"/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u="sng" spc="-100" dirty="0">
                <a:solidFill>
                  <a:srgbClr val="FF0000"/>
                </a:solidFill>
                <a:latin typeface="HY신명조"/>
                <a:ea typeface="HY신명조"/>
              </a:rPr>
              <a:t>변경 사항 연락</a:t>
            </a:r>
            <a:r>
              <a:rPr lang="ko-KR" altLang="en-US" sz="1400" b="1" u="sng" spc="-100" dirty="0">
                <a:solidFill>
                  <a:schemeClr val="dk1"/>
                </a:solidFill>
                <a:latin typeface="HY신명조"/>
                <a:ea typeface="HY신명조"/>
              </a:rPr>
              <a:t>이 왔을 시 </a:t>
            </a:r>
            <a:r>
              <a:rPr lang="en-US" altLang="ko-KR" sz="1400" b="1" u="sng" spc="-100" dirty="0">
                <a:solidFill>
                  <a:schemeClr val="dk1"/>
                </a:solidFill>
                <a:latin typeface="HY신명조"/>
                <a:ea typeface="HY신명조"/>
              </a:rPr>
              <a:t>:</a:t>
            </a:r>
            <a:r>
              <a:rPr lang="ko-KR" altLang="en-US" sz="1400" b="1" u="sng" spc="-100" dirty="0">
                <a:solidFill>
                  <a:schemeClr val="dk1"/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u="sng" spc="-100" dirty="0">
                <a:solidFill>
                  <a:srgbClr val="FF0000"/>
                </a:solidFill>
                <a:latin typeface="HY신명조"/>
                <a:ea typeface="HY신명조"/>
              </a:rPr>
              <a:t>반드시 학과와 교직과정센터로 통보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1400" dirty="0"/>
              <a:t>③</a:t>
            </a:r>
            <a:r>
              <a:rPr lang="ko-KR" altLang="en-US" sz="14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</a:t>
            </a:r>
            <a:r>
              <a:rPr lang="ko-KR" altLang="en-US" sz="1400" b="1" u="sng" dirty="0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사전교육 또는 </a:t>
            </a:r>
            <a:r>
              <a:rPr lang="ko-KR" altLang="en-US" sz="1400" b="1" u="sng" dirty="0">
                <a:solidFill>
                  <a:srgbClr val="0000FF"/>
                </a:solidFill>
                <a:latin typeface="HY신명조"/>
                <a:ea typeface="HY신명조"/>
              </a:rPr>
              <a:t>사전 인사</a:t>
            </a:r>
            <a:r>
              <a:rPr lang="ko-KR" altLang="en-US" sz="1400" b="1" u="sng" dirty="0">
                <a:solidFill>
                  <a:srgbClr val="FF0000"/>
                </a:solidFill>
                <a:latin typeface="HY신명조"/>
                <a:ea typeface="HY신명조"/>
              </a:rPr>
              <a:t> </a:t>
            </a:r>
            <a:r>
              <a:rPr lang="en-US" altLang="ko-KR" sz="1400" b="1" u="sng" dirty="0">
                <a:solidFill>
                  <a:srgbClr val="FF0000"/>
                </a:solidFill>
                <a:latin typeface="HY신명조"/>
                <a:ea typeface="HY신명조"/>
              </a:rPr>
              <a:t>:</a:t>
            </a:r>
            <a:r>
              <a:rPr lang="ko-KR" altLang="en-US" sz="1400" b="1" u="sng" dirty="0">
                <a:solidFill>
                  <a:srgbClr val="FF0000"/>
                </a:solidFill>
                <a:latin typeface="HY신명조"/>
                <a:ea typeface="HY신명조"/>
              </a:rPr>
              <a:t> 실습 </a:t>
            </a:r>
            <a:r>
              <a:rPr lang="en-US" altLang="ko-KR" sz="1400" b="1" u="sng" dirty="0">
                <a:solidFill>
                  <a:srgbClr val="FF0000"/>
                </a:solidFill>
                <a:latin typeface="HY신명조"/>
                <a:ea typeface="HY신명조"/>
              </a:rPr>
              <a:t>1</a:t>
            </a:r>
            <a:r>
              <a:rPr lang="ko-KR" altLang="en-US" sz="1400" b="1" u="sng" dirty="0">
                <a:solidFill>
                  <a:srgbClr val="FF0000"/>
                </a:solidFill>
                <a:latin typeface="HY신명조"/>
                <a:ea typeface="HY신명조"/>
              </a:rPr>
              <a:t>주일 전후 실습학교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에 방문하여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,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학교장</a:t>
            </a:r>
            <a:r>
              <a:rPr lang="en-US" altLang="ko-KR" sz="1400" b="1" dirty="0">
                <a:solidFill>
                  <a:srgbClr val="FF0000"/>
                </a:solidFill>
                <a:latin typeface="HY신명조"/>
                <a:ea typeface="HY신명조"/>
              </a:rPr>
              <a:t>, 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교감</a:t>
            </a:r>
            <a:r>
              <a:rPr lang="en-US" altLang="ko-KR" sz="1400" b="1" dirty="0">
                <a:solidFill>
                  <a:srgbClr val="FF0000"/>
                </a:solidFill>
                <a:latin typeface="HY신명조"/>
                <a:ea typeface="HY신명조"/>
              </a:rPr>
              <a:t>, 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담당연구</a:t>
            </a:r>
            <a:r>
              <a:rPr lang="en-US" altLang="ko-KR" sz="1400" b="1" dirty="0">
                <a:solidFill>
                  <a:srgbClr val="FF0000"/>
                </a:solidFill>
                <a:latin typeface="HY신명조"/>
                <a:ea typeface="HY신명조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교무</a:t>
            </a:r>
            <a:r>
              <a:rPr lang="en-US" altLang="ko-KR" sz="1400" b="1" dirty="0">
                <a:solidFill>
                  <a:srgbClr val="FF0000"/>
                </a:solidFill>
                <a:latin typeface="HY신명조"/>
                <a:ea typeface="HY신명조"/>
              </a:rPr>
              <a:t>)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부장</a:t>
            </a:r>
            <a:r>
              <a:rPr lang="en-US" altLang="ko-KR" sz="1400" b="1" dirty="0">
                <a:solidFill>
                  <a:srgbClr val="FF0000"/>
                </a:solidFill>
                <a:latin typeface="HY신명조"/>
                <a:ea typeface="HY신명조"/>
              </a:rPr>
              <a:t>, 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지도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   교사에게 </a:t>
            </a:r>
            <a:r>
              <a:rPr lang="ko-KR" altLang="en-US" sz="1400" b="1" u="sng" dirty="0">
                <a:solidFill>
                  <a:srgbClr val="FF0000"/>
                </a:solidFill>
                <a:latin typeface="HY신명조"/>
                <a:ea typeface="HY신명조"/>
              </a:rPr>
              <a:t>사전 인사</a:t>
            </a:r>
          </a:p>
          <a:p>
            <a:pPr lvl="0">
              <a:defRPr/>
            </a:pPr>
            <a:endParaRPr lang="ko-KR" altLang="en-US" sz="1400" dirty="0"/>
          </a:p>
          <a:p>
            <a:pPr lvl="0">
              <a:defRPr/>
            </a:pPr>
            <a:r>
              <a:rPr lang="ko-KR" altLang="en-US" sz="1400" dirty="0"/>
              <a:t>④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</a:t>
            </a:r>
            <a:r>
              <a:rPr lang="ko-KR" altLang="en-US" sz="1400" b="1" dirty="0">
                <a:solidFill>
                  <a:srgbClr val="0000FF"/>
                </a:solidFill>
                <a:latin typeface="HY신명조"/>
                <a:ea typeface="HY신명조"/>
              </a:rPr>
              <a:t>교육실습 종료 후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dirty="0">
                <a:solidFill>
                  <a:srgbClr val="0000FF"/>
                </a:solidFill>
                <a:latin typeface="HY신명조"/>
                <a:ea typeface="HY신명조"/>
              </a:rPr>
              <a:t>학생 제출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dirty="0">
                <a:solidFill>
                  <a:srgbClr val="0000FF"/>
                </a:solidFill>
                <a:latin typeface="HY신명조"/>
                <a:ea typeface="HY신명조"/>
              </a:rPr>
              <a:t>서류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: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u="sng" dirty="0">
                <a:solidFill>
                  <a:srgbClr val="FF0000"/>
                </a:solidFill>
                <a:latin typeface="HY신명조"/>
                <a:ea typeface="HY신명조"/>
              </a:rPr>
              <a:t>학교현장실습일지</a:t>
            </a:r>
            <a:r>
              <a:rPr lang="en-US" altLang="ko-KR" sz="1400" b="1" u="sng" dirty="0">
                <a:solidFill>
                  <a:srgbClr val="FF0000"/>
                </a:solidFill>
                <a:latin typeface="HY신명조"/>
                <a:ea typeface="HY신명조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학과 학교현장실습 수강신청 담당교수에게 제출</a:t>
            </a:r>
            <a:r>
              <a:rPr lang="en-US" altLang="ko-KR" sz="1400" b="1" dirty="0">
                <a:solidFill>
                  <a:srgbClr val="FF0000"/>
                </a:solidFill>
                <a:latin typeface="HY신명조"/>
                <a:ea typeface="HY신명조"/>
              </a:rPr>
              <a:t>)</a:t>
            </a:r>
          </a:p>
          <a:p>
            <a:pPr lv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>
                <a:solidFill>
                  <a:schemeClr val="dk1"/>
                </a:solidFill>
                <a:latin typeface="HY신명조"/>
                <a:ea typeface="HY신명조"/>
              </a:rPr>
              <a:t>(</a:t>
            </a:r>
            <a:r>
              <a:rPr lang="ko-KR" altLang="en-US" sz="1400" b="1" dirty="0">
                <a:solidFill>
                  <a:schemeClr val="dk1"/>
                </a:solidFill>
                <a:latin typeface="HY신명조"/>
                <a:ea typeface="HY신명조"/>
              </a:rPr>
              <a:t>지도교사</a:t>
            </a:r>
            <a:r>
              <a:rPr lang="en-US" altLang="ko-KR" sz="1400" b="1" dirty="0">
                <a:solidFill>
                  <a:schemeClr val="dk1"/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dirty="0">
                <a:solidFill>
                  <a:schemeClr val="dk1"/>
                </a:solidFill>
                <a:latin typeface="HY신명조"/>
                <a:ea typeface="HY신명조"/>
              </a:rPr>
              <a:t>및 지도교수의 평가자료에 활용</a:t>
            </a:r>
            <a:r>
              <a:rPr lang="en-US" altLang="ko-KR" sz="1400" b="1" dirty="0">
                <a:solidFill>
                  <a:schemeClr val="dk1"/>
                </a:solidFill>
                <a:latin typeface="HY신명조"/>
                <a:ea typeface="HY신명조"/>
              </a:rPr>
              <a:t>)</a:t>
            </a:r>
          </a:p>
          <a:p>
            <a:pPr lv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>
                <a:solidFill>
                  <a:srgbClr val="000000"/>
                </a:solidFill>
                <a:latin typeface="HY신명조"/>
                <a:ea typeface="HY신명조"/>
              </a:rPr>
              <a:t>⑤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dirty="0">
                <a:solidFill>
                  <a:srgbClr val="0000FF"/>
                </a:solidFill>
                <a:latin typeface="HY신명조"/>
                <a:ea typeface="HY신명조"/>
              </a:rPr>
              <a:t>실습 종료 후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dirty="0">
                <a:solidFill>
                  <a:srgbClr val="0000FF"/>
                </a:solidFill>
                <a:latin typeface="HY신명조"/>
                <a:ea typeface="HY신명조"/>
              </a:rPr>
              <a:t> </a:t>
            </a:r>
            <a:r>
              <a:rPr lang="en-US" altLang="ko-KR" sz="1400" b="1" u="sng" dirty="0">
                <a:solidFill>
                  <a:srgbClr val="0000FF"/>
                </a:solidFill>
                <a:latin typeface="HY신명조"/>
                <a:ea typeface="HY신명조"/>
              </a:rPr>
              <a:t>2</a:t>
            </a:r>
            <a:r>
              <a:rPr lang="ko-KR" altLang="en-US" sz="1400" b="1" u="sng" dirty="0">
                <a:solidFill>
                  <a:srgbClr val="0000FF"/>
                </a:solidFill>
                <a:latin typeface="HY신명조"/>
                <a:ea typeface="HY신명조"/>
              </a:rPr>
              <a:t>주 이내</a:t>
            </a:r>
            <a:r>
              <a:rPr lang="ko-KR" altLang="en-US" sz="1400" b="1" dirty="0">
                <a:solidFill>
                  <a:srgbClr val="0000FF"/>
                </a:solidFill>
                <a:latin typeface="HY신명조"/>
                <a:ea typeface="HY신명조"/>
              </a:rPr>
              <a:t> 실습학교에서 우리학교로 보내오는 서류  </a:t>
            </a:r>
          </a:p>
          <a:p>
            <a:pPr lv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>
                <a:solidFill>
                  <a:srgbClr val="FF0000"/>
                </a:solidFill>
                <a:latin typeface="HY신명조"/>
                <a:ea typeface="HY신명조"/>
              </a:rPr>
              <a:t>     :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 ㉠ 교육실습</a:t>
            </a:r>
            <a:r>
              <a:rPr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 </a:t>
            </a:r>
            <a:r>
              <a:rPr sz="1400" b="1" i="0" u="none" strike="noStrike" dirty="0" err="1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근무상황</a:t>
            </a:r>
            <a:r>
              <a:rPr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 </a:t>
            </a:r>
            <a:r>
              <a:rPr sz="1400" b="1" i="0" u="none" strike="noStrike" dirty="0" err="1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카드</a:t>
            </a:r>
            <a:r>
              <a:rPr lang="EN-US"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(</a:t>
            </a:r>
            <a:r>
              <a:rPr sz="1400" b="1" i="0" u="none" strike="noStrike" dirty="0" err="1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교생</a:t>
            </a:r>
            <a:r>
              <a:rPr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 </a:t>
            </a:r>
            <a:r>
              <a:rPr sz="1400" b="1" i="0" u="none" strike="noStrike" dirty="0" err="1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출근부</a:t>
            </a:r>
            <a:r>
              <a:rPr lang="EN-US"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) 1</a:t>
            </a:r>
            <a:r>
              <a:rPr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부</a:t>
            </a:r>
            <a:r>
              <a:rPr lang="en-US" altLang="ko-KR"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,</a:t>
            </a:r>
            <a:r>
              <a:rPr lang="ko-KR" altLang="en-US"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  ㉡ 교육</a:t>
            </a:r>
            <a:r>
              <a:rPr sz="1400" b="1" i="0" u="none" strike="noStrike" dirty="0" err="1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실습결과보고서</a:t>
            </a:r>
            <a:r>
              <a:rPr lang="en-US" altLang="ko-KR"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(</a:t>
            </a:r>
            <a:r>
              <a:rPr lang="ko-KR" altLang="en-US"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평가척도 기록표</a:t>
            </a:r>
            <a:r>
              <a:rPr lang="en-US" altLang="ko-KR"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,</a:t>
            </a:r>
            <a:r>
              <a:rPr lang="ko-KR" altLang="en-US"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 성적표</a:t>
            </a:r>
            <a:r>
              <a:rPr lang="en-US" altLang="ko-KR"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)</a:t>
            </a:r>
            <a:r>
              <a:rPr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 </a:t>
            </a:r>
            <a:r>
              <a:rPr lang="EN-US"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1</a:t>
            </a:r>
            <a:r>
              <a:rPr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부</a:t>
            </a:r>
            <a:r>
              <a:rPr lang="en-US" altLang="ko-KR"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,</a:t>
            </a:r>
            <a:r>
              <a:rPr lang="ko-KR" altLang="en-US"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 </a:t>
            </a:r>
          </a:p>
          <a:p>
            <a:pPr lv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i="0" u="none" strike="noStrike" dirty="0">
                <a:solidFill>
                  <a:srgbClr val="000000"/>
                </a:solidFill>
                <a:latin typeface="#그래픽"/>
                <a:ea typeface="#그래픽"/>
                <a:cs typeface="#그래픽"/>
              </a:rPr>
              <a:t>       ㉢ 만족도조사 </a:t>
            </a:r>
            <a:r>
              <a:rPr lang="en-US" altLang="ko-KR" sz="1400" b="1" i="0" u="none" strike="noStrike" dirty="0">
                <a:solidFill>
                  <a:srgbClr val="000000"/>
                </a:solidFill>
                <a:latin typeface="#그래픽"/>
                <a:ea typeface="#그래픽"/>
                <a:cs typeface="#그래픽"/>
              </a:rPr>
              <a:t>1</a:t>
            </a:r>
            <a:r>
              <a:rPr lang="ko-KR" altLang="en-US" sz="1400" b="1" i="0" u="none" strike="noStrike" dirty="0">
                <a:solidFill>
                  <a:srgbClr val="000000"/>
                </a:solidFill>
                <a:latin typeface="#그래픽"/>
                <a:ea typeface="#그래픽"/>
                <a:cs typeface="#그래픽"/>
              </a:rPr>
              <a:t>부</a:t>
            </a:r>
            <a:r>
              <a:rPr lang="ko-KR" altLang="en-US" sz="1400" b="1" i="0" u="none" strike="noStrike" dirty="0">
                <a:solidFill>
                  <a:srgbClr val="FF0000"/>
                </a:solidFill>
                <a:latin typeface="#그래픽"/>
                <a:ea typeface="#그래픽"/>
                <a:cs typeface="#그래픽"/>
              </a:rPr>
              <a:t>  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교육실습결과보고서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→ 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평가</a:t>
            </a:r>
            <a:r>
              <a:rPr lang="en-US" altLang="ko-KR" sz="1400" b="1" dirty="0">
                <a:solidFill>
                  <a:srgbClr val="FF0000"/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및 기록 후</a:t>
            </a:r>
            <a:r>
              <a:rPr lang="en-US" altLang="ko-KR" sz="1400" b="1" dirty="0">
                <a:solidFill>
                  <a:srgbClr val="FF0000"/>
                </a:solidFill>
                <a:latin typeface="HY신명조"/>
                <a:ea typeface="HY신명조"/>
              </a:rPr>
              <a:t>,</a:t>
            </a:r>
            <a:r>
              <a:rPr lang="ko-KR" altLang="en-US" sz="1400" b="1" dirty="0">
                <a:solidFill>
                  <a:srgbClr val="FF0000"/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본 대학 교직과정센터에서 보관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)</a:t>
            </a:r>
            <a:endParaRPr lang="ko-KR" altLang="en-US" sz="1400" b="1" u="sng" dirty="0">
              <a:solidFill>
                <a:srgbClr val="FF0000"/>
              </a:solidFill>
              <a:latin typeface="HY신명조"/>
              <a:ea typeface="HY신명조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51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15616" y="2787774"/>
            <a:ext cx="7056784" cy="533308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ko-KR" altLang="en-US" sz="280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감사합니다</a:t>
            </a:r>
            <a:r>
              <a:rPr lang="en-US" altLang="ko-KR" sz="280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.</a:t>
            </a:r>
            <a:endParaRPr lang="ko-KR" altLang="en-US" sz="280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HY신명조"/>
              <a:ea typeface="HY신명조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367644" y="3507854"/>
            <a:ext cx="6552728" cy="375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ko-KR" sz="14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나눔고딕 ExtraBold"/>
                <a:ea typeface="문체부 쓰기 정체"/>
              </a:rPr>
              <a:t>“</a:t>
            </a:r>
            <a:r>
              <a:rPr lang="ko-KR" altLang="en-US" sz="14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나눔고딕 ExtraBold"/>
                <a:ea typeface="문체부 쓰기 정체"/>
              </a:rPr>
              <a:t>교육실습기간동안 우리대학 이미지에 대한 책임감을 가지도록 노력한다</a:t>
            </a:r>
            <a:r>
              <a:rPr lang="en-US" altLang="ko-KR" sz="14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나눔고딕 ExtraBold"/>
                <a:ea typeface="문체부 쓰기 정체"/>
              </a:rPr>
              <a:t>.”</a:t>
            </a:r>
            <a:endParaRPr lang="en-US" altLang="ko-KR" sz="1400" b="1">
              <a:latin typeface="나눔고딕 ExtraBold"/>
              <a:ea typeface="문체부 쓰기 정체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95536" y="0"/>
            <a:ext cx="7992888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 hasCustomPrompt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899592" y="0"/>
            <a:ext cx="756084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 hasCustomPrompt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3608" y="0"/>
            <a:ext cx="7056783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 hasCustomPrompt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3608" y="0"/>
            <a:ext cx="7056784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84000" y="25735"/>
            <a:ext cx="6876432" cy="776530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b="1" i="0" u="sng" strike="noStrike">
                <a:solidFill>
                  <a:srgbClr val="000000"/>
                </a:solidFill>
                <a:latin typeface="굴림체"/>
                <a:ea typeface="굴림체"/>
                <a:cs typeface="굴림체"/>
              </a:rPr>
              <a:t>교육실습생 출근부</a:t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691680" y="699542"/>
            <a:ext cx="6912768" cy="44439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84000" y="25735"/>
            <a:ext cx="6948440" cy="776530"/>
          </a:xfrm>
        </p:spPr>
        <p:txBody>
          <a:bodyPr>
            <a:normAutofit fontScale="90000"/>
          </a:bodyPr>
          <a:lstStyle/>
          <a:p>
            <a:pPr marL="127000" lv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b="1" i="0" u="sng" strike="noStrike">
                <a:solidFill>
                  <a:srgbClr val="000000"/>
                </a:solidFill>
                <a:latin typeface="굴림체"/>
                <a:ea typeface="굴림체"/>
                <a:cs typeface="굴림체"/>
              </a:rPr>
              <a:t>교육실습 결과 보고서</a:t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619672" y="771550"/>
            <a:ext cx="7056784" cy="42484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55576" y="25735"/>
            <a:ext cx="7632848" cy="776530"/>
          </a:xfrm>
        </p:spPr>
        <p:txBody>
          <a:bodyPr/>
          <a:lstStyle/>
          <a:p>
            <a:pPr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sz="2900" b="1" i="0" u="none" strike="noStrike">
                <a:solidFill>
                  <a:srgbClr val="000000"/>
                </a:solidFill>
                <a:latin typeface="바탕"/>
                <a:ea typeface="바탕"/>
                <a:cs typeface="바탕"/>
              </a:rPr>
              <a:t>현장실습학교 대상 만족도 조사 서식</a:t>
            </a:r>
            <a:endParaRPr lang="ko-KR" altLang="en-US" sz="290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3608" y="699542"/>
            <a:ext cx="6408712" cy="41764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25735"/>
            <a:ext cx="7704856" cy="776530"/>
          </a:xfrm>
        </p:spPr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[6]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공지 사항</a:t>
            </a:r>
            <a:r>
              <a:rPr lang="en-US" altLang="ko-KR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endParaRPr lang="ko-KR" altLang="en-US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HY신명조"/>
              <a:ea typeface="HY신명조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31640" y="1203598"/>
            <a:ext cx="7344815" cy="3614147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endParaRPr lang="en-US" altLang="ko-KR" sz="1400" b="1">
              <a:solidFill>
                <a:schemeClr val="tx1">
                  <a:lumMod val="85000"/>
                  <a:lumOff val="15000"/>
                </a:schemeClr>
              </a:solidFill>
              <a:latin typeface="HY신명조"/>
              <a:ea typeface="HY신명조"/>
              <a:cs typeface="Arial"/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1400"/>
              <a:t>⑥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교육실습 소감록 작성 </a:t>
            </a:r>
            <a:r>
              <a:rPr lang="en-US" altLang="ko-KR" sz="1400" b="1">
                <a:solidFill>
                  <a:srgbClr val="FF0000"/>
                </a:solidFill>
                <a:latin typeface="HY신명조"/>
                <a:ea typeface="HY신명조"/>
              </a:rPr>
              <a:t>: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교육실습일지 하단에 있는 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교육실습 소감록</a:t>
            </a:r>
            <a:r>
              <a:rPr lang="en-US" altLang="ko-KR" sz="1400" b="1">
                <a:solidFill>
                  <a:srgbClr val="FF0000"/>
                </a:solidFill>
                <a:latin typeface="HY신명조"/>
                <a:ea typeface="HY신명조"/>
              </a:rPr>
              <a:t>(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반성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    및 소감</a:t>
            </a:r>
            <a:r>
              <a:rPr lang="en-US" altLang="ko-KR" sz="1400" b="1">
                <a:solidFill>
                  <a:srgbClr val="FF0000"/>
                </a:solidFill>
                <a:latin typeface="HY신명조"/>
                <a:ea typeface="HY신명조"/>
              </a:rPr>
              <a:t>)</a:t>
            </a:r>
            <a:r>
              <a:rPr lang="ko-KR" altLang="en-US" sz="1400" b="1">
                <a:solidFill>
                  <a:srgbClr val="FF0000"/>
                </a:solidFill>
                <a:latin typeface="HY신명조"/>
                <a:ea typeface="HY신명조"/>
              </a:rPr>
              <a:t> 꼼꼼하게 작성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- 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향후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,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‘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교육실습후기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’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책자를 발간하여 후배들에게 배부할 예정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1400"/>
              <a:t>⑦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연락처 변경 시 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: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  반드시 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‘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학생중심교육온라인시스템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’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 수정 요망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- 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연락처 미변경에 대한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 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책임은 본인에게 있음</a:t>
            </a:r>
          </a:p>
          <a:p>
            <a:pPr lvl="0">
              <a:lnSpc>
                <a:spcPct val="150000"/>
              </a:lnSpc>
              <a:defRPr/>
            </a:pPr>
            <a:r>
              <a:rPr lang="ko-KR" altLang="en-US" sz="1400"/>
              <a:t>⑧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실태조사 및 만족도조사 실시 </a:t>
            </a:r>
            <a:r>
              <a:rPr lang="en-US" altLang="ko-KR" sz="1400" b="1" u="sng">
                <a:solidFill>
                  <a:srgbClr val="FF0000"/>
                </a:solidFill>
                <a:latin typeface="HY신명조"/>
                <a:ea typeface="HY신명조"/>
              </a:rPr>
              <a:t>:</a:t>
            </a:r>
            <a:r>
              <a:rPr lang="ko-KR" altLang="en-US" sz="1400" b="1" u="sng">
                <a:solidFill>
                  <a:srgbClr val="FF0000"/>
                </a:solidFill>
                <a:latin typeface="HY신명조"/>
                <a:ea typeface="HY신명조"/>
              </a:rPr>
              <a:t> 학교현장실습 실태조사 및 만족도조사 필히 참여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- </a:t>
            </a:r>
            <a:r>
              <a:rPr lang="ko-KR" altLang="en-US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일시 </a:t>
            </a:r>
            <a:r>
              <a:rPr lang="en-US" altLang="ko-KR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: 6~7</a:t>
            </a:r>
            <a:r>
              <a:rPr lang="ko-KR" altLang="en-US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월 예정</a:t>
            </a:r>
            <a:r>
              <a:rPr lang="en-US" altLang="ko-KR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(</a:t>
            </a:r>
            <a:r>
              <a:rPr lang="ko-KR" altLang="en-US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정확한 일정 문자 안내</a:t>
            </a:r>
            <a:r>
              <a:rPr lang="en-US" altLang="ko-KR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)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- 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방법 </a:t>
            </a: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: </a:t>
            </a:r>
            <a:r>
              <a:rPr lang="ko-KR" altLang="en-US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모바일 설문조사 실시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- </a:t>
            </a:r>
            <a:r>
              <a:rPr lang="ko-KR" altLang="en-US" sz="1400" b="1" spc="-10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기대 효과 </a:t>
            </a:r>
            <a:r>
              <a:rPr lang="en-US" altLang="ko-KR" sz="1400" b="1" spc="-10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: </a:t>
            </a:r>
            <a:r>
              <a:rPr lang="ko-KR" altLang="en-US" sz="1400" b="1" spc="-10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</a:rPr>
              <a:t>교육실습 운영의 피드백을 통해 교육실습 개선사항 반영 및 효과성 극대화</a:t>
            </a:r>
          </a:p>
          <a:p>
            <a:pPr lvl="0">
              <a:lnSpc>
                <a:spcPct val="150000"/>
              </a:lnSpc>
              <a:defRPr/>
            </a:pPr>
            <a:endParaRPr lang="en-US" altLang="ko-KR" sz="1400" b="1" spc="-100">
              <a:solidFill>
                <a:schemeClr val="tx1">
                  <a:lumMod val="85000"/>
                  <a:lumOff val="15000"/>
                </a:schemeClr>
              </a:solidFill>
              <a:latin typeface="HY신명조"/>
              <a:ea typeface="HY신명조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385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55576" y="25735"/>
            <a:ext cx="7488832" cy="776530"/>
          </a:xfrm>
        </p:spPr>
        <p:txBody>
          <a:bodyPr/>
          <a:lstStyle/>
          <a:p>
            <a:pPr lvl="0" algn="ctr">
              <a:defRPr/>
            </a:pPr>
            <a:r>
              <a:rPr lang="en-US" altLang="ko-KR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[6]</a:t>
            </a:r>
            <a:r>
              <a:rPr lang="ko-KR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공지 사항</a:t>
            </a:r>
            <a:r>
              <a:rPr lang="en-US" altLang="ko-KR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 </a:t>
            </a:r>
            <a:endParaRPr lang="ko-KR" altLang="en-US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HY신명조"/>
              <a:ea typeface="HY신명조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59632" y="915566"/>
            <a:ext cx="7128792" cy="3827651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/>
              <a:buChar char="v"/>
              <a:defRPr/>
            </a:pPr>
            <a:r>
              <a:rPr lang="ko-KR" altLang="en-US" sz="2400" b="1" dirty="0">
                <a:solidFill>
                  <a:srgbClr val="FF0000"/>
                </a:solidFill>
                <a:latin typeface="HY신명조"/>
                <a:ea typeface="HY신명조"/>
              </a:rPr>
              <a:t>교육실습비 납부방법 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 1) </a:t>
            </a:r>
            <a:r>
              <a:rPr lang="ko-KR" altLang="en-US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실습금액 </a:t>
            </a: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: 100,000</a:t>
            </a:r>
            <a:r>
              <a:rPr lang="ko-KR" altLang="en-US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원 </a:t>
            </a: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(</a:t>
            </a:r>
            <a:r>
              <a:rPr lang="ko-KR" altLang="en-US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일부 학교의 경우 </a:t>
            </a: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130,000</a:t>
            </a:r>
            <a:r>
              <a:rPr lang="ko-KR" altLang="en-US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원</a:t>
            </a: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)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 2) </a:t>
            </a:r>
            <a:r>
              <a:rPr lang="ko-KR" altLang="en-US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납부방법 </a:t>
            </a: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: </a:t>
            </a:r>
            <a:r>
              <a:rPr lang="ko-KR" altLang="en-US" sz="1400" b="1" spc="-100" dirty="0">
                <a:solidFill>
                  <a:srgbClr val="C00000"/>
                </a:solidFill>
                <a:latin typeface="HY신명조"/>
                <a:ea typeface="HY신명조"/>
                <a:cs typeface="Arial"/>
              </a:rPr>
              <a:t>학과</a:t>
            </a:r>
            <a:r>
              <a:rPr lang="en-US" altLang="ko-KR" sz="1400" b="1" spc="-100" dirty="0">
                <a:solidFill>
                  <a:srgbClr val="C00000"/>
                </a:solidFill>
                <a:latin typeface="HY신명조"/>
                <a:ea typeface="HY신명조"/>
                <a:cs typeface="Arial"/>
              </a:rPr>
              <a:t>+</a:t>
            </a:r>
            <a:r>
              <a:rPr lang="ko-KR" altLang="en-US" sz="1400" b="1" spc="-100" dirty="0">
                <a:solidFill>
                  <a:srgbClr val="C00000"/>
                </a:solidFill>
                <a:latin typeface="HY신명조"/>
                <a:ea typeface="HY신명조"/>
                <a:cs typeface="Arial"/>
              </a:rPr>
              <a:t>본인 이름으로 무통장입금 </a:t>
            </a:r>
            <a:r>
              <a:rPr lang="en-US" altLang="ko-KR" sz="1400" b="1" spc="-100" dirty="0">
                <a:solidFill>
                  <a:srgbClr val="C00000"/>
                </a:solidFill>
                <a:latin typeface="HY신명조"/>
                <a:ea typeface="HY신명조"/>
                <a:cs typeface="Arial"/>
              </a:rPr>
              <a:t>(ex) </a:t>
            </a:r>
            <a:r>
              <a:rPr lang="ko-KR" altLang="en-US" sz="1400" b="1" spc="-100" dirty="0" err="1">
                <a:solidFill>
                  <a:srgbClr val="C00000"/>
                </a:solidFill>
                <a:latin typeface="HY신명조"/>
                <a:ea typeface="HY신명조"/>
                <a:cs typeface="Arial"/>
              </a:rPr>
              <a:t>유아홍길동</a:t>
            </a:r>
            <a:r>
              <a:rPr lang="ko-KR" altLang="en-US" sz="1400" b="1" spc="-100" dirty="0">
                <a:solidFill>
                  <a:srgbClr val="C00000"/>
                </a:solidFill>
                <a:latin typeface="HY신명조"/>
                <a:ea typeface="HY신명조"/>
                <a:cs typeface="Arial"/>
              </a:rPr>
              <a:t> </a:t>
            </a:r>
            <a:r>
              <a:rPr lang="en-US" altLang="ko-KR" sz="1400" b="1" spc="-100" dirty="0">
                <a:solidFill>
                  <a:srgbClr val="C00000"/>
                </a:solidFill>
                <a:latin typeface="HY신명조"/>
                <a:ea typeface="HY신명조"/>
                <a:cs typeface="Arial"/>
              </a:rPr>
              <a:t>(</a:t>
            </a:r>
            <a:r>
              <a:rPr lang="ko-KR" altLang="en-US" sz="1400" b="1" spc="-100" dirty="0">
                <a:solidFill>
                  <a:srgbClr val="C00000"/>
                </a:solidFill>
                <a:latin typeface="HY신명조"/>
                <a:ea typeface="HY신명조"/>
                <a:cs typeface="Arial"/>
              </a:rPr>
              <a:t>가능한 </a:t>
            </a:r>
            <a:r>
              <a:rPr lang="en-US" altLang="ko-KR" sz="1400" b="1" spc="-100" dirty="0">
                <a:solidFill>
                  <a:srgbClr val="C00000"/>
                </a:solidFill>
                <a:latin typeface="HY신명조"/>
                <a:ea typeface="HY신명조"/>
                <a:cs typeface="Arial"/>
              </a:rPr>
              <a:t>5</a:t>
            </a:r>
            <a:r>
              <a:rPr lang="ko-KR" altLang="en-US" sz="1400" b="1" spc="-100" dirty="0">
                <a:solidFill>
                  <a:srgbClr val="C00000"/>
                </a:solidFill>
                <a:latin typeface="HY신명조"/>
                <a:ea typeface="HY신명조"/>
                <a:cs typeface="Arial"/>
              </a:rPr>
              <a:t>자 이내로 송부</a:t>
            </a:r>
            <a:r>
              <a:rPr lang="en-US" altLang="ko-KR" sz="1400" b="1" spc="-100" dirty="0">
                <a:solidFill>
                  <a:srgbClr val="C00000"/>
                </a:solidFill>
                <a:latin typeface="HY신명조"/>
                <a:ea typeface="HY신명조"/>
                <a:cs typeface="Arial"/>
              </a:rPr>
              <a:t>)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3) </a:t>
            </a:r>
            <a:r>
              <a:rPr lang="ko-KR" altLang="en-US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계좌번호 </a:t>
            </a: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: </a:t>
            </a:r>
            <a:r>
              <a:rPr lang="ko-KR" altLang="en-US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광주은행 </a:t>
            </a: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/ 1107-021-574615 / </a:t>
            </a:r>
            <a:r>
              <a:rPr lang="ko-KR" altLang="en-US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광주여자대학교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 4) </a:t>
            </a:r>
            <a:r>
              <a:rPr lang="ko-KR" altLang="en-US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납부기한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   - 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3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월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, 4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월 실습생 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: 2025. 3. 17.(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월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) ~ 3. 19.(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수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)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까지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   - 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5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월 실습생 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: 2025. 4. 14.(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월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) ~ 4. 16.(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수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)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까지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    </a:t>
            </a: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- 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6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월 실습생 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: 2025. 5. 12.(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월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) ~ 5. 14.(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수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)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까지</a:t>
            </a:r>
            <a:endParaRPr lang="en-US" altLang="ko-KR" sz="1400" b="1" spc="-100" dirty="0">
              <a:solidFill>
                <a:srgbClr val="FF0000"/>
              </a:solidFill>
              <a:latin typeface="HY신명조"/>
              <a:ea typeface="HY신명조"/>
              <a:cs typeface="Arial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    - </a:t>
            </a:r>
            <a:r>
              <a:rPr lang="ko-KR" altLang="en-US" sz="1400" b="1" spc="-100" dirty="0" err="1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그외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 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3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학기 실습생</a:t>
            </a:r>
            <a:r>
              <a:rPr lang="en-US" altLang="ko-KR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: </a:t>
            </a:r>
            <a:r>
              <a:rPr lang="ko-KR" altLang="en-US" sz="1400" b="1" spc="-100" dirty="0">
                <a:solidFill>
                  <a:srgbClr val="FF0000"/>
                </a:solidFill>
                <a:latin typeface="HY신명조"/>
                <a:ea typeface="HY신명조"/>
                <a:cs typeface="Arial"/>
              </a:rPr>
              <a:t>추후 공지 예정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신명조"/>
                <a:ea typeface="HY신명조"/>
                <a:cs typeface="Arial"/>
              </a:rPr>
              <a:t>   </a:t>
            </a:r>
            <a:r>
              <a:rPr lang="en-US" altLang="ko-KR" sz="1400" b="1" spc="-100" dirty="0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 ※ </a:t>
            </a:r>
            <a:r>
              <a:rPr lang="ko-KR" altLang="en-US" sz="1400" b="1" spc="-100" dirty="0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부득이 </a:t>
            </a:r>
            <a:r>
              <a:rPr lang="ko-KR" altLang="en-US" sz="1400" b="1" spc="-100" dirty="0" err="1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다른</a:t>
            </a:r>
            <a:r>
              <a:rPr lang="ko-KR" altLang="en-US" sz="1400" b="1" u="sng" spc="-100" dirty="0" err="1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이름으로</a:t>
            </a:r>
            <a:r>
              <a:rPr lang="ko-KR" altLang="en-US" sz="1400" b="1" u="sng" spc="-100" dirty="0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 입금할 경우</a:t>
            </a:r>
            <a:r>
              <a:rPr lang="en-US" altLang="ko-KR" sz="1400" b="1" u="sng" spc="-100" dirty="0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, </a:t>
            </a:r>
            <a:r>
              <a:rPr lang="ko-KR" altLang="en-US" sz="1400" b="1" u="sng" spc="-100" dirty="0" err="1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경리팀</a:t>
            </a:r>
            <a:r>
              <a:rPr lang="en-US" altLang="ko-KR" sz="1400" b="1" u="sng" spc="-100" dirty="0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(950-3508)</a:t>
            </a:r>
            <a:r>
              <a:rPr lang="ko-KR" altLang="en-US" sz="1400" b="1" u="sng" spc="-100" dirty="0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에 </a:t>
            </a:r>
            <a:r>
              <a:rPr lang="ko-KR" altLang="en-US" sz="1400" b="1" u="sng" spc="-100" dirty="0" err="1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연락</a:t>
            </a:r>
            <a:r>
              <a:rPr lang="ko-KR" altLang="en-US" sz="1400" b="1" spc="-100" dirty="0" err="1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바랍니다</a:t>
            </a:r>
            <a:r>
              <a:rPr lang="en-US" altLang="ko-KR" sz="1400" b="1" spc="-100" dirty="0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.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spc="-100" dirty="0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    ※ </a:t>
            </a:r>
            <a:r>
              <a:rPr lang="ko-KR" altLang="en-US" sz="1400" b="1" spc="-100" dirty="0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납입된 교육실습비는 </a:t>
            </a:r>
            <a:r>
              <a:rPr lang="ko-KR" altLang="en-US" sz="1400" b="1" spc="-100" dirty="0" err="1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우리대학명으로</a:t>
            </a:r>
            <a:r>
              <a:rPr lang="ko-KR" altLang="en-US" sz="1400" b="1" spc="-100" dirty="0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 해당 실습기관에 입금처리 됩니다</a:t>
            </a:r>
            <a:r>
              <a:rPr lang="en-US" altLang="ko-KR" sz="1400" b="1" spc="-100" dirty="0">
                <a:solidFill>
                  <a:srgbClr val="0000FF"/>
                </a:solidFill>
                <a:latin typeface="HY신명조"/>
                <a:ea typeface="HY신명조"/>
                <a:cs typeface="Arial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165"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15616" y="2787774"/>
            <a:ext cx="7056784" cy="533308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ko-KR" altLang="en-US" sz="280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감사합니다</a:t>
            </a:r>
            <a:r>
              <a:rPr lang="en-US" altLang="ko-KR" sz="280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신명조"/>
                <a:ea typeface="HY신명조"/>
              </a:rPr>
              <a:t>.</a:t>
            </a:r>
            <a:endParaRPr lang="ko-KR" altLang="en-US" sz="280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HY신명조"/>
              <a:ea typeface="HY신명조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367644" y="3507854"/>
            <a:ext cx="6552728" cy="375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ko-KR" sz="14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나눔고딕 ExtraBold"/>
                <a:ea typeface="문체부 쓰기 정체"/>
              </a:rPr>
              <a:t>“</a:t>
            </a:r>
            <a:r>
              <a:rPr lang="ko-KR" altLang="en-US" sz="14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나눔고딕 ExtraBold"/>
                <a:ea typeface="문체부 쓰기 정체"/>
              </a:rPr>
              <a:t>교육실습기간동안 우리대학 이미지에 대한 책임감을 가지도록 노력한다</a:t>
            </a:r>
            <a:r>
              <a:rPr lang="en-US" altLang="ko-KR" sz="14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나눔고딕 ExtraBold"/>
                <a:ea typeface="문체부 쓰기 정체"/>
              </a:rPr>
              <a:t>.”</a:t>
            </a:r>
            <a:endParaRPr lang="en-US" altLang="ko-KR" sz="1400" b="1">
              <a:latin typeface="나눔고딕 ExtraBold"/>
              <a:ea typeface="문체부 쓰기 정체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New_Simple01">
  <a:themeElements>
    <a:clrScheme name="New_Simple01">
      <a:dk1>
        <a:sysClr val="windowText" lastClr="000000"/>
      </a:dk1>
      <a:lt1>
        <a:sysClr val="window" lastClr="FFFFFF"/>
      </a:lt1>
      <a:dk2>
        <a:srgbClr val="562B71"/>
      </a:dk2>
      <a:lt2>
        <a:srgbClr val="DFF0F7"/>
      </a:lt2>
      <a:accent1>
        <a:srgbClr val="6BA2DF"/>
      </a:accent1>
      <a:accent2>
        <a:srgbClr val="C0504D"/>
      </a:accent2>
      <a:accent3>
        <a:srgbClr val="9BBB59"/>
      </a:accent3>
      <a:accent4>
        <a:srgbClr val="8064A2"/>
      </a:accent4>
      <a:accent5>
        <a:srgbClr val="AA5E74"/>
      </a:accent5>
      <a:accent6>
        <a:srgbClr val="EF9031"/>
      </a:accent6>
      <a:hlink>
        <a:srgbClr val="FF0000"/>
      </a:hlink>
      <a:folHlink>
        <a:srgbClr val="92D050"/>
      </a:folHlink>
    </a:clrScheme>
    <a:fontScheme name="New_Simple01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맑은 고딕"/>
        <a:font script="Hans" typeface="华文仿宋"/>
        <a:font script="Hant" typeface="Microsoft JhengHei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맑은 고딕"/>
        <a:font script="Hans" typeface="华文仿宋"/>
        <a:font script="Hant" typeface="Microsoft JhengHei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New_Simple01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hade val="100000"/>
                <a:satMod val="165000"/>
              </a:schemeClr>
            </a:gs>
            <a:gs pos="55000">
              <a:schemeClr val="phClr">
                <a:tint val="83000"/>
                <a:shade val="100000"/>
                <a:satMod val="155000"/>
              </a:schemeClr>
            </a:gs>
            <a:gs pos="100000">
              <a:schemeClr val="phClr">
                <a:shade val="85000"/>
                <a:satMod val="100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20040000"/>
            </a:lightRig>
          </a:scene3d>
          <a:sp3d contourW="12700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hueMod val="105000"/>
                <a:satMod val="250000"/>
              </a:schemeClr>
            </a:gs>
            <a:gs pos="100000">
              <a:schemeClr val="phClr">
                <a:tint val="95000"/>
                <a:shade val="100000"/>
                <a:satMod val="200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4000"/>
                <a:satMod val="20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path path="circle">
            <a:fillToRect l="40000" r="40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2633</Words>
  <Application>Microsoft Office PowerPoint</Application>
  <PresentationFormat>화면 슬라이드 쇼(16:9)</PresentationFormat>
  <Paragraphs>380</Paragraphs>
  <Slides>37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37</vt:i4>
      </vt:variant>
    </vt:vector>
  </HeadingPairs>
  <TitlesOfParts>
    <vt:vector size="56" baseType="lpstr">
      <vt:lpstr>#그래픽</vt:lpstr>
      <vt:lpstr>HCI Poppy</vt:lpstr>
      <vt:lpstr>HY신명조</vt:lpstr>
      <vt:lpstr>HY헤드라인M</vt:lpstr>
      <vt:lpstr>굴림</vt:lpstr>
      <vt:lpstr>굴림체</vt:lpstr>
      <vt:lpstr>나눔고딕 ExtraBold</vt:lpstr>
      <vt:lpstr>맑은 고딕</vt:lpstr>
      <vt:lpstr>문체부 쓰기 정체</vt:lpstr>
      <vt:lpstr>바탕</vt:lpstr>
      <vt:lpstr>한양중고딕</vt:lpstr>
      <vt:lpstr>한컴바탕</vt:lpstr>
      <vt:lpstr>함초롬바탕</vt:lpstr>
      <vt:lpstr>휴먼명조</vt:lpstr>
      <vt:lpstr>Arial</vt:lpstr>
      <vt:lpstr>Tw Cen MT</vt:lpstr>
      <vt:lpstr>Wingdings</vt:lpstr>
      <vt:lpstr>Wingdings 3</vt:lpstr>
      <vt:lpstr>New_Simple01</vt:lpstr>
      <vt:lpstr>2025학년도 학교현장실습 오리엔테이션</vt:lpstr>
      <vt:lpstr>목차</vt:lpstr>
      <vt:lpstr> [1] 학교현장실습의 의의와 목적</vt:lpstr>
      <vt:lpstr> [1] 교육실습의 의의와 목적</vt:lpstr>
      <vt:lpstr> [2]학교현장학습을 통해 예비교원이 길러야 할 역량</vt:lpstr>
      <vt:lpstr>[3] 교육실습의 내용(3가지)</vt:lpstr>
      <vt:lpstr>[3] 교육실습의 내용</vt:lpstr>
      <vt:lpstr>[3] 교육실습의 내용</vt:lpstr>
      <vt:lpstr>[3] 교육실습의 운영(방안)</vt:lpstr>
      <vt:lpstr>[3] 교육실습의 운영</vt:lpstr>
      <vt:lpstr>[3] 교육실습의 운영</vt:lpstr>
      <vt:lpstr> [3] 교육실습의 운영</vt:lpstr>
      <vt:lpstr>[3] 교육실습의 운영</vt:lpstr>
      <vt:lpstr>[3] 교육실습의 운영</vt:lpstr>
      <vt:lpstr>[3] 교육실습의 운영</vt:lpstr>
      <vt:lpstr> [4] 교육실습의 평가</vt:lpstr>
      <vt:lpstr> [4] 교육실습의 평가</vt:lpstr>
      <vt:lpstr>교육실습생 활동 평가 척도</vt:lpstr>
      <vt:lpstr>교육실습생 활동 평가 척도</vt:lpstr>
      <vt:lpstr>교육실습생 활동 평가 척도</vt:lpstr>
      <vt:lpstr> [4] 교육실습의 평가</vt:lpstr>
      <vt:lpstr> [5] 교육실습생으로서의 실천자세</vt:lpstr>
      <vt:lpstr> [5]교육실습생으로서의 실천자세</vt:lpstr>
      <vt:lpstr> [5] 교육실습생으로서의 실천자세</vt:lpstr>
      <vt:lpstr>[5] 교육실습생으로서의 실천자세</vt:lpstr>
      <vt:lpstr> [5] 교육실습생으로서의 실천자세</vt:lpstr>
      <vt:lpstr> [6] 공지 사항 </vt:lpstr>
      <vt:lpstr>감사합니다.</vt:lpstr>
      <vt:lpstr>PowerPoint 프레젠테이션</vt:lpstr>
      <vt:lpstr>PowerPoint 프레젠테이션</vt:lpstr>
      <vt:lpstr>PowerPoint 프레젠테이션</vt:lpstr>
      <vt:lpstr>교육실습생 출근부</vt:lpstr>
      <vt:lpstr>교육실습 결과 보고서</vt:lpstr>
      <vt:lpstr>현장실습학교 대상 만족도 조사 서식</vt:lpstr>
      <vt:lpstr>[6] 공지 사항 </vt:lpstr>
      <vt:lpstr>[6] 공지 사항 </vt:lpstr>
      <vt:lpstr>감사합니다.</vt:lpstr>
    </vt:vector>
  </TitlesOfParts>
  <Manager/>
  <Company>Microsoft Corporation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googleslidesppt.com;allppt.com</dc:creator>
  <cp:lastModifiedBy>admin</cp:lastModifiedBy>
  <cp:revision>1624</cp:revision>
  <dcterms:created xsi:type="dcterms:W3CDTF">2016-11-07T07:00:36Z</dcterms:created>
  <dcterms:modified xsi:type="dcterms:W3CDTF">2025-03-14T00:16:31Z</dcterms:modified>
  <cp:version/>
</cp:coreProperties>
</file>